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42" r:id="rId2"/>
    <p:sldId id="258" r:id="rId3"/>
    <p:sldId id="343" r:id="rId4"/>
    <p:sldId id="305" r:id="rId5"/>
    <p:sldId id="307" r:id="rId6"/>
    <p:sldId id="346" r:id="rId7"/>
    <p:sldId id="306" r:id="rId8"/>
    <p:sldId id="308" r:id="rId9"/>
    <p:sldId id="319" r:id="rId10"/>
    <p:sldId id="309" r:id="rId11"/>
    <p:sldId id="317" r:id="rId12"/>
    <p:sldId id="318" r:id="rId13"/>
    <p:sldId id="264" r:id="rId14"/>
    <p:sldId id="265" r:id="rId15"/>
    <p:sldId id="310" r:id="rId16"/>
    <p:sldId id="313" r:id="rId17"/>
    <p:sldId id="314" r:id="rId18"/>
    <p:sldId id="312" r:id="rId19"/>
    <p:sldId id="268" r:id="rId20"/>
    <p:sldId id="269" r:id="rId21"/>
    <p:sldId id="271" r:id="rId22"/>
    <p:sldId id="272" r:id="rId23"/>
    <p:sldId id="315" r:id="rId24"/>
    <p:sldId id="276" r:id="rId25"/>
    <p:sldId id="277" r:id="rId26"/>
    <p:sldId id="32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44" r:id="rId37"/>
    <p:sldId id="291" r:id="rId38"/>
    <p:sldId id="292" r:id="rId39"/>
    <p:sldId id="338" r:id="rId40"/>
    <p:sldId id="341" r:id="rId41"/>
    <p:sldId id="339" r:id="rId42"/>
    <p:sldId id="340" r:id="rId43"/>
    <p:sldId id="293" r:id="rId44"/>
    <p:sldId id="323" r:id="rId45"/>
    <p:sldId id="324" r:id="rId46"/>
    <p:sldId id="325" r:id="rId47"/>
    <p:sldId id="326" r:id="rId48"/>
    <p:sldId id="294" r:id="rId49"/>
    <p:sldId id="295" r:id="rId50"/>
    <p:sldId id="296" r:id="rId51"/>
    <p:sldId id="297" r:id="rId52"/>
    <p:sldId id="298" r:id="rId53"/>
    <p:sldId id="321" r:id="rId54"/>
    <p:sldId id="322" r:id="rId55"/>
    <p:sldId id="327" r:id="rId56"/>
    <p:sldId id="328" r:id="rId57"/>
    <p:sldId id="329" r:id="rId58"/>
    <p:sldId id="331" r:id="rId59"/>
    <p:sldId id="330" r:id="rId60"/>
    <p:sldId id="332" r:id="rId61"/>
    <p:sldId id="333" r:id="rId62"/>
    <p:sldId id="334" r:id="rId63"/>
    <p:sldId id="336" r:id="rId64"/>
    <p:sldId id="337" r:id="rId65"/>
    <p:sldId id="335" r:id="rId66"/>
    <p:sldId id="345" r:id="rId6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610600" cy="1828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BIOLOGICAL  CLASSIFIC</a:t>
            </a:r>
            <a:r>
              <a:rPr lang="en-US" b="1" spc="-415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smtClean="0"/>
              <a:t>BIOLOGY ,CLASS –XI,CHAPTER-02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Various shapes and arrangements of Bacterial cell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52400"/>
            <a:ext cx="875982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40" y="407619"/>
            <a:ext cx="812419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indent="-8128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81280" algn="l"/>
              </a:tabLst>
            </a:pPr>
            <a:r>
              <a:rPr sz="1800" spc="-10" dirty="0">
                <a:solidFill>
                  <a:srgbClr val="6B6B6B"/>
                </a:solidFill>
                <a:latin typeface="Arial"/>
                <a:cs typeface="Arial"/>
              </a:rPr>
              <a:t>DNA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is </a:t>
            </a:r>
            <a:r>
              <a:rPr sz="1800" spc="-15" dirty="0">
                <a:solidFill>
                  <a:srgbClr val="6B6B6B"/>
                </a:solidFill>
                <a:latin typeface="Arial"/>
                <a:cs typeface="Arial"/>
              </a:rPr>
              <a:t>circular. </a:t>
            </a:r>
            <a:r>
              <a:rPr sz="1800" spc="-10" dirty="0">
                <a:solidFill>
                  <a:srgbClr val="6B6B6B"/>
                </a:solidFill>
                <a:latin typeface="Arial"/>
                <a:cs typeface="Arial"/>
              </a:rPr>
              <a:t>DNA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combined </a:t>
            </a:r>
            <a:r>
              <a:rPr sz="1800" spc="-10" dirty="0">
                <a:solidFill>
                  <a:srgbClr val="6B6B6B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non histone protein is known as nucleiod.</a:t>
            </a:r>
            <a:r>
              <a:rPr sz="1800" spc="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B6B6B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is equivalent </a:t>
            </a:r>
            <a:r>
              <a:rPr sz="1800" dirty="0">
                <a:solidFill>
                  <a:srgbClr val="6B6B6B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one</a:t>
            </a:r>
            <a:r>
              <a:rPr sz="1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chromosome.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SzPct val="94444"/>
              <a:buChar char="•"/>
              <a:tabLst>
                <a:tab pos="81280" algn="l"/>
              </a:tabLst>
            </a:pP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Besides nuclear DNA, </a:t>
            </a:r>
            <a:r>
              <a:rPr sz="1800" dirty="0">
                <a:solidFill>
                  <a:srgbClr val="6B6B6B"/>
                </a:solidFill>
                <a:latin typeface="Arial"/>
                <a:cs typeface="Arial"/>
              </a:rPr>
              <a:t>in some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bacteria extra-chromosomal DNA are present  </a:t>
            </a:r>
            <a:r>
              <a:rPr sz="1800" spc="-15" dirty="0">
                <a:solidFill>
                  <a:srgbClr val="6B6B6B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6B6B6B"/>
                </a:solidFill>
                <a:latin typeface="Arial"/>
                <a:cs typeface="Arial"/>
              </a:rPr>
              <a:t>knwon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as</a:t>
            </a:r>
            <a:r>
              <a:rPr sz="1800" spc="114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plasmid.</a:t>
            </a:r>
            <a:endParaRPr sz="1800">
              <a:latin typeface="Arial"/>
              <a:cs typeface="Arial"/>
            </a:endParaRPr>
          </a:p>
          <a:p>
            <a:pPr marL="80645" indent="-81280">
              <a:lnSpc>
                <a:spcPct val="100000"/>
              </a:lnSpc>
              <a:buSzPct val="94444"/>
              <a:buChar char="•"/>
              <a:tabLst>
                <a:tab pos="81280" algn="l"/>
              </a:tabLst>
            </a:pPr>
            <a:r>
              <a:rPr sz="1800" dirty="0">
                <a:solidFill>
                  <a:srgbClr val="6B6B6B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prokaryotes ribosomes are of 70s </a:t>
            </a:r>
            <a:r>
              <a:rPr sz="1800" spc="-10" dirty="0">
                <a:solidFill>
                  <a:srgbClr val="6B6B6B"/>
                </a:solidFill>
                <a:latin typeface="Arial"/>
                <a:cs typeface="Arial"/>
              </a:rPr>
              <a:t>type.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There are three </a:t>
            </a:r>
            <a:r>
              <a:rPr sz="1800" spc="-10" dirty="0">
                <a:solidFill>
                  <a:srgbClr val="6B6B6B"/>
                </a:solidFill>
                <a:latin typeface="Arial"/>
                <a:cs typeface="Arial"/>
              </a:rPr>
              <a:t>types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of</a:t>
            </a:r>
            <a:r>
              <a:rPr sz="1800" spc="15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plasmid: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6B6B6B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743585" lvl="1" indent="-287020">
              <a:lnSpc>
                <a:spcPct val="100000"/>
              </a:lnSpc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sz="1800" b="1" spc="-5" dirty="0">
                <a:solidFill>
                  <a:srgbClr val="6B6B6B"/>
                </a:solidFill>
                <a:latin typeface="Arial"/>
                <a:cs typeface="Arial"/>
              </a:rPr>
              <a:t>F-factor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or fertility </a:t>
            </a:r>
            <a:r>
              <a:rPr sz="1800" dirty="0">
                <a:solidFill>
                  <a:srgbClr val="6B6B6B"/>
                </a:solidFill>
                <a:latin typeface="Arial"/>
                <a:cs typeface="Arial"/>
              </a:rPr>
              <a:t>factor: It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is responsible </a:t>
            </a:r>
            <a:r>
              <a:rPr sz="1800" dirty="0">
                <a:solidFill>
                  <a:srgbClr val="6B6B6B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transfer of genetic</a:t>
            </a:r>
            <a:r>
              <a:rPr sz="1800" spc="13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material.</a:t>
            </a:r>
            <a:endParaRPr sz="1800">
              <a:latin typeface="Arial"/>
              <a:cs typeface="Arial"/>
            </a:endParaRPr>
          </a:p>
          <a:p>
            <a:pPr marL="743585" lvl="1" indent="-287020">
              <a:lnSpc>
                <a:spcPct val="100000"/>
              </a:lnSpc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sz="1800" b="1" spc="-5" dirty="0">
                <a:solidFill>
                  <a:srgbClr val="6B6B6B"/>
                </a:solidFill>
                <a:latin typeface="Arial"/>
                <a:cs typeface="Arial"/>
              </a:rPr>
              <a:t>R-factor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or resistance factor: </a:t>
            </a:r>
            <a:r>
              <a:rPr sz="1800" dirty="0">
                <a:solidFill>
                  <a:srgbClr val="6B6B6B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provides resistance against</a:t>
            </a:r>
            <a:r>
              <a:rPr sz="1800" spc="9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drugs.</a:t>
            </a:r>
            <a:endParaRPr sz="1800">
              <a:latin typeface="Arial"/>
              <a:cs typeface="Arial"/>
            </a:endParaRPr>
          </a:p>
          <a:p>
            <a:pPr marL="743585" lvl="1" indent="-287020">
              <a:lnSpc>
                <a:spcPct val="100000"/>
              </a:lnSpc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sz="1800" b="1" dirty="0">
                <a:solidFill>
                  <a:srgbClr val="6B6B6B"/>
                </a:solidFill>
                <a:latin typeface="Arial"/>
                <a:cs typeface="Arial"/>
              </a:rPr>
              <a:t>Colicinogenic </a:t>
            </a:r>
            <a:r>
              <a:rPr sz="1800" b="1" spc="-5" dirty="0">
                <a:solidFill>
                  <a:srgbClr val="6B6B6B"/>
                </a:solidFill>
                <a:latin typeface="Arial"/>
                <a:cs typeface="Arial"/>
              </a:rPr>
              <a:t>factor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: </a:t>
            </a:r>
            <a:r>
              <a:rPr sz="1800" dirty="0">
                <a:solidFill>
                  <a:srgbClr val="6B6B6B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produces colicines </a:t>
            </a:r>
            <a:r>
              <a:rPr sz="1800" spc="-15" dirty="0">
                <a:solidFill>
                  <a:srgbClr val="6B6B6B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kill other</a:t>
            </a:r>
            <a:r>
              <a:rPr sz="1800" spc="12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B6B6B"/>
                </a:solidFill>
                <a:latin typeface="Arial"/>
                <a:cs typeface="Arial"/>
              </a:rPr>
              <a:t>bacteria.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3124200"/>
            <a:ext cx="7224196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3973" y="627654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5254" y="813562"/>
            <a:ext cx="2792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3E3EFF"/>
                </a:solidFill>
                <a:latin typeface="Times New Roman"/>
                <a:cs typeface="Times New Roman"/>
              </a:rPr>
              <a:t>Co</a:t>
            </a:r>
            <a:r>
              <a:rPr sz="4400" spc="5" dirty="0">
                <a:solidFill>
                  <a:srgbClr val="3E3EFF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3E3EFF"/>
                </a:solidFill>
                <a:latin typeface="Times New Roman"/>
                <a:cs typeface="Times New Roman"/>
              </a:rPr>
              <a:t>jugation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19452"/>
            <a:ext cx="1087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Times New Roman"/>
                <a:cs typeface="Times New Roman"/>
              </a:rPr>
              <a:t>E.</a:t>
            </a:r>
            <a:r>
              <a:rPr sz="3200" i="1" spc="-8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coli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2590800"/>
            <a:ext cx="8763000" cy="333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0" y="0"/>
            <a:ext cx="2325624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6841" y="432562"/>
            <a:ext cx="4979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 smtClean="0">
                <a:solidFill>
                  <a:srgbClr val="000000"/>
                </a:solidFill>
              </a:rPr>
              <a:t>1.MONERA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217650"/>
            <a:ext cx="6920865" cy="224035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Kingdom Monera is NOT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monophyletic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Two main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branches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lang="en-US" sz="2800" spc="-5" dirty="0" smtClean="0">
                <a:latin typeface="Times New Roman"/>
                <a:cs typeface="Times New Roman"/>
              </a:rPr>
              <a:t>(A)</a:t>
            </a:r>
            <a:r>
              <a:rPr sz="2800" spc="-5" smtClean="0">
                <a:latin typeface="Times New Roman"/>
                <a:cs typeface="Times New Roman"/>
              </a:rPr>
              <a:t>Archaebacteria </a:t>
            </a:r>
            <a:r>
              <a:rPr sz="2800" spc="-5" dirty="0">
                <a:latin typeface="Times New Roman"/>
                <a:cs typeface="Times New Roman"/>
              </a:rPr>
              <a:t>= </a:t>
            </a:r>
            <a:r>
              <a:rPr sz="2800" spc="-10" dirty="0">
                <a:latin typeface="Times New Roman"/>
                <a:cs typeface="Times New Roman"/>
              </a:rPr>
              <a:t>extreme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environments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lang="en-US" sz="2800" spc="-5" dirty="0" smtClean="0">
                <a:latin typeface="Times New Roman"/>
                <a:cs typeface="Times New Roman"/>
              </a:rPr>
              <a:t>(B) </a:t>
            </a:r>
            <a:r>
              <a:rPr sz="2800" spc="-5" smtClean="0">
                <a:latin typeface="Times New Roman"/>
                <a:cs typeface="Times New Roman"/>
              </a:rPr>
              <a:t>Eubacteria </a:t>
            </a:r>
            <a:r>
              <a:rPr sz="2800" spc="-5">
                <a:latin typeface="Times New Roman"/>
                <a:cs typeface="Times New Roman"/>
              </a:rPr>
              <a:t>or</a:t>
            </a:r>
            <a:r>
              <a:rPr sz="2800" spc="-10">
                <a:latin typeface="Times New Roman"/>
                <a:cs typeface="Times New Roman"/>
              </a:rPr>
              <a:t> </a:t>
            </a:r>
            <a:r>
              <a:rPr lang="en-US" sz="2800" spc="-10" dirty="0" smtClean="0">
                <a:latin typeface="Times New Roman"/>
                <a:cs typeface="Times New Roman"/>
              </a:rPr>
              <a:t> True </a:t>
            </a:r>
            <a:r>
              <a:rPr sz="2800" spc="-5" smtClean="0">
                <a:latin typeface="Times New Roman"/>
                <a:cs typeface="Times New Roman"/>
              </a:rPr>
              <a:t>Bacteria</a:t>
            </a:r>
            <a:endParaRPr lang="en-US" sz="2800" spc="-5" dirty="0" smtClean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3581401"/>
            <a:ext cx="7924800" cy="2684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(A) ARCHAEBACTERIA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These bacteria are special since they live in some of the most harsh habitats such as extreme</a:t>
            </a:r>
          </a:p>
          <a:p>
            <a:pPr algn="just"/>
            <a:r>
              <a:rPr lang="en-US" dirty="0" smtClean="0"/>
              <a:t> Salty areas (</a:t>
            </a:r>
            <a:r>
              <a:rPr lang="en-US" dirty="0" err="1" smtClean="0"/>
              <a:t>halophiles</a:t>
            </a:r>
            <a:r>
              <a:rPr lang="en-US" dirty="0" smtClean="0"/>
              <a:t>), </a:t>
            </a:r>
          </a:p>
          <a:p>
            <a:pPr algn="just"/>
            <a:r>
              <a:rPr lang="en-US" dirty="0" smtClean="0"/>
              <a:t>Hot springs (</a:t>
            </a:r>
            <a:r>
              <a:rPr lang="en-US" dirty="0" err="1" smtClean="0"/>
              <a:t>thermoacidophiles</a:t>
            </a:r>
            <a:r>
              <a:rPr lang="en-US" dirty="0" smtClean="0"/>
              <a:t>)and</a:t>
            </a:r>
          </a:p>
          <a:p>
            <a:pPr algn="just"/>
            <a:r>
              <a:rPr lang="en-US" dirty="0" smtClean="0"/>
              <a:t>Marshy areas (</a:t>
            </a:r>
            <a:r>
              <a:rPr lang="en-US" dirty="0" err="1" smtClean="0"/>
              <a:t>methanogens</a:t>
            </a:r>
            <a:r>
              <a:rPr lang="en-US" dirty="0" smtClean="0"/>
              <a:t>). 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DA4452"/>
                </a:solidFill>
                <a:latin typeface="Arial" pitchFamily="34" charset="0"/>
                <a:cs typeface="Arial" pitchFamily="34" charset="0"/>
              </a:rPr>
              <a:t>Methanogens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10600" cy="4495800"/>
          </a:xfrm>
        </p:spPr>
        <p:txBody>
          <a:bodyPr>
            <a:normAutofit fontScale="85000" lnSpcReduction="10000"/>
          </a:bodyPr>
          <a:lstStyle/>
          <a:p>
            <a:pPr marL="114300" algn="just">
              <a:lnSpc>
                <a:spcPct val="100000"/>
              </a:lnSpc>
              <a:spcBef>
                <a:spcPts val="100"/>
              </a:spcBef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03835" indent="-90170" algn="just">
              <a:spcBef>
                <a:spcPts val="5"/>
              </a:spcBef>
              <a:buSzPct val="95000"/>
              <a:tabLst>
                <a:tab pos="204470" algn="l"/>
              </a:tabLst>
            </a:pP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Methane producing</a:t>
            </a:r>
            <a:r>
              <a:rPr lang="en-US" sz="3200" spc="-6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bacteria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03835" indent="-90170" algn="just">
              <a:buSzPct val="95000"/>
              <a:tabLst>
                <a:tab pos="204470" algn="l"/>
              </a:tabLst>
            </a:pP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These bacteria convert </a:t>
            </a:r>
            <a:r>
              <a:rPr lang="en-US" sz="3200" spc="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3200" spc="7" baseline="-21367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of swampy areas into</a:t>
            </a:r>
            <a:r>
              <a:rPr lang="en-US" sz="3200" spc="-36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methane.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14300" marR="226695" algn="just">
              <a:buSzPct val="95000"/>
              <a:tabLst>
                <a:tab pos="204470" algn="l"/>
              </a:tabLst>
            </a:pP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bacteria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convert </a:t>
            </a:r>
            <a:r>
              <a:rPr lang="en-US" sz="3200" spc="-1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organic substance present in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cow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dung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into 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methane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fermentation. (</a:t>
            </a:r>
            <a:r>
              <a:rPr lang="en-US" sz="3200" spc="-5" dirty="0" err="1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Gobar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sz="3200" spc="-5" dirty="0" err="1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fermenter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US" sz="3200" spc="-1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Methanococcus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14300" marR="225425" algn="just">
              <a:buSzPct val="95000"/>
              <a:tabLst>
                <a:tab pos="204470" algn="l"/>
              </a:tabLst>
            </a:pP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present in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 rumen of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cattle, where it digests the 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cellulose </a:t>
            </a:r>
            <a:r>
              <a:rPr lang="en-US" sz="3200" spc="-1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fermentation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and convert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into methane.  Example:</a:t>
            </a:r>
            <a:r>
              <a:rPr lang="en-US" sz="3200" spc="-1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Rumenococcus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HALOPHILES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36245" indent="-343535" algn="just">
              <a:spcBef>
                <a:spcPts val="480"/>
              </a:spcBef>
              <a:buSzPct val="95000"/>
              <a:tabLst>
                <a:tab pos="436245" algn="l"/>
                <a:tab pos="436880" algn="l"/>
              </a:tabLst>
            </a:pPr>
            <a:r>
              <a:rPr lang="en-US" sz="3200" dirty="0" err="1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Halophiles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means Salt</a:t>
            </a:r>
            <a:r>
              <a:rPr lang="en-US" sz="3200" spc="-4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loving.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36245" indent="-343535" algn="just">
              <a:spcBef>
                <a:spcPts val="480"/>
              </a:spcBef>
              <a:buSzPct val="95000"/>
              <a:tabLst>
                <a:tab pos="436245" algn="l"/>
                <a:tab pos="436880" algn="l"/>
              </a:tabLst>
            </a:pP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en-US" sz="3200" spc="12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3200" spc="12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found</a:t>
            </a:r>
            <a:r>
              <a:rPr lang="en-US" sz="3200" spc="13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3200" spc="114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extreme</a:t>
            </a:r>
            <a:r>
              <a:rPr lang="en-US" sz="3200" spc="12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salty</a:t>
            </a:r>
            <a:r>
              <a:rPr lang="en-US" sz="3200" spc="114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areas</a:t>
            </a:r>
            <a:r>
              <a:rPr lang="en-US" sz="3200" spc="11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en-US" sz="3200" spc="12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sz="3200" spc="12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3200" spc="12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Great</a:t>
            </a:r>
            <a:r>
              <a:rPr lang="en-US" sz="3200" spc="11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Salt</a:t>
            </a:r>
            <a:r>
              <a:rPr lang="en-US" sz="3200" spc="12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Lake</a:t>
            </a:r>
            <a:r>
              <a:rPr lang="en-US" sz="3200" spc="12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and the Dead</a:t>
            </a:r>
            <a:r>
              <a:rPr lang="en-US" sz="3200" spc="-3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Sea.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36245" marR="17780" indent="-342900" algn="just">
              <a:lnSpc>
                <a:spcPct val="99900"/>
              </a:lnSpc>
              <a:spcBef>
                <a:spcPts val="480"/>
              </a:spcBef>
              <a:buSzPct val="95000"/>
              <a:tabLst>
                <a:tab pos="436880" algn="l"/>
              </a:tabLst>
            </a:pPr>
            <a:r>
              <a:rPr lang="en-US" sz="3200" dirty="0" err="1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Halophiles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are surrounded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by purple membrane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which a pigment,  </a:t>
            </a:r>
            <a:r>
              <a:rPr lang="en-US" sz="3200" spc="-5" dirty="0" err="1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bacteriorhodopsin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is found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due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this reason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membrane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absorbs the  bright light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and directly forms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ATP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i.e.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they cannot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prepare food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like  </a:t>
            </a:r>
            <a:r>
              <a:rPr lang="en-US" sz="3200" dirty="0" err="1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eubacteria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Instead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it they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directly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form ATP. Therefore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3200" spc="-5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3200" dirty="0" smtClean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non  photosynthetic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414" y="711453"/>
            <a:ext cx="281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A4452"/>
                </a:solidFill>
                <a:latin typeface="Arial"/>
                <a:cs typeface="Arial"/>
              </a:rPr>
              <a:t>Thermoacidophiles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503" y="1442973"/>
            <a:ext cx="7693659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115" indent="-107950" algn="just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58750" algn="l"/>
              </a:tabLst>
            </a:pP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Thermoacidophiles means heat and acid</a:t>
            </a:r>
            <a:r>
              <a:rPr sz="2400" spc="9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loving.</a:t>
            </a:r>
            <a:endParaRPr sz="2400">
              <a:latin typeface="Arial"/>
              <a:cs typeface="Arial"/>
            </a:endParaRPr>
          </a:p>
          <a:p>
            <a:pPr marL="50800" marR="44450" algn="just">
              <a:lnSpc>
                <a:spcPct val="100000"/>
              </a:lnSpc>
              <a:buSzPct val="95833"/>
              <a:buChar char="•"/>
              <a:tabLst>
                <a:tab pos="158750" algn="l"/>
              </a:tabLst>
            </a:pP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These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archaebacteria are found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at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those places where  temperature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approx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80</a:t>
            </a:r>
            <a:r>
              <a:rPr sz="2400" spc="-7" baseline="24305" dirty="0">
                <a:solidFill>
                  <a:srgbClr val="6B6B6B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C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100</a:t>
            </a:r>
            <a:r>
              <a:rPr sz="2400" spc="-7" baseline="24305" dirty="0">
                <a:solidFill>
                  <a:srgbClr val="6B6B6B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C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medium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is 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acidic.</a:t>
            </a:r>
            <a:endParaRPr sz="2400">
              <a:latin typeface="Arial"/>
              <a:cs typeface="Arial"/>
            </a:endParaRPr>
          </a:p>
          <a:p>
            <a:pPr marL="50800" marR="43180" algn="just">
              <a:lnSpc>
                <a:spcPct val="100000"/>
              </a:lnSpc>
              <a:buSzPct val="95833"/>
              <a:buChar char="•"/>
              <a:tabLst>
                <a:tab pos="158750" algn="l"/>
              </a:tabLst>
            </a:pP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These are aerobic bacteria, which have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capacity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to  oxidise sulphur to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H</a:t>
            </a:r>
            <a:r>
              <a:rPr sz="2400" spc="-7" baseline="-20833" dirty="0">
                <a:solidFill>
                  <a:srgbClr val="6B6B6B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SO</a:t>
            </a:r>
            <a:r>
              <a:rPr sz="2400" spc="-7" baseline="-20833" dirty="0">
                <a:solidFill>
                  <a:srgbClr val="6B6B6B"/>
                </a:solidFill>
                <a:latin typeface="Arial"/>
                <a:cs typeface="Arial"/>
              </a:rPr>
              <a:t>4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at high temperature and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high  </a:t>
            </a:r>
            <a:r>
              <a:rPr sz="2400" spc="-25" dirty="0">
                <a:solidFill>
                  <a:srgbClr val="6B6B6B"/>
                </a:solidFill>
                <a:latin typeface="Arial"/>
                <a:cs typeface="Arial"/>
              </a:rPr>
              <a:t>acidity.</a:t>
            </a:r>
            <a:endParaRPr sz="2400">
              <a:latin typeface="Arial"/>
              <a:cs typeface="Arial"/>
            </a:endParaRPr>
          </a:p>
          <a:p>
            <a:pPr marL="50800" marR="43180" algn="just">
              <a:lnSpc>
                <a:spcPct val="100000"/>
              </a:lnSpc>
              <a:spcBef>
                <a:spcPts val="5"/>
              </a:spcBef>
              <a:buSzPct val="95833"/>
              <a:buChar char="•"/>
              <a:tabLst>
                <a:tab pos="158750" algn="l"/>
              </a:tabLst>
            </a:pP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Some of these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bacteria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are able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reduce sulphur </a:t>
            </a:r>
            <a:r>
              <a:rPr sz="2400" dirty="0">
                <a:solidFill>
                  <a:srgbClr val="6B6B6B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H</a:t>
            </a:r>
            <a:r>
              <a:rPr sz="2400" spc="-7" baseline="-20833" dirty="0">
                <a:solidFill>
                  <a:srgbClr val="6B6B6B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S under anerobic</a:t>
            </a:r>
            <a:r>
              <a:rPr sz="2400" spc="5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conditions.</a:t>
            </a:r>
            <a:endParaRPr sz="2400">
              <a:latin typeface="Arial"/>
              <a:cs typeface="Arial"/>
            </a:endParaRPr>
          </a:p>
          <a:p>
            <a:pPr marL="50800" marR="45720" algn="just">
              <a:lnSpc>
                <a:spcPct val="100000"/>
              </a:lnSpc>
              <a:buSzPct val="95833"/>
              <a:buChar char="•"/>
              <a:tabLst>
                <a:tab pos="158750" algn="l"/>
              </a:tabLst>
            </a:pP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They are found in hot sulphur springs such</a:t>
            </a:r>
            <a:r>
              <a:rPr sz="2400" spc="51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B6B6B"/>
                </a:solidFill>
                <a:latin typeface="Arial"/>
                <a:cs typeface="Arial"/>
              </a:rPr>
              <a:t>as  </a:t>
            </a:r>
            <a:r>
              <a:rPr sz="2400" spc="-25" dirty="0">
                <a:solidFill>
                  <a:srgbClr val="6B6B6B"/>
                </a:solidFill>
                <a:latin typeface="Arial"/>
                <a:cs typeface="Arial"/>
              </a:rPr>
              <a:t>Yellowstone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National</a:t>
            </a:r>
            <a:r>
              <a:rPr sz="2400" spc="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B6B6B"/>
                </a:solidFill>
                <a:latin typeface="Arial"/>
                <a:cs typeface="Arial"/>
              </a:rPr>
              <a:t>park.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98" y="26923"/>
            <a:ext cx="894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5305" algn="l"/>
                <a:tab pos="8927465" algn="l"/>
              </a:tabLst>
            </a:pPr>
            <a:r>
              <a:rPr sz="1800" u="sng" dirty="0"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spc="-5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“Heat-loving”</a:t>
            </a:r>
            <a:r>
              <a:rPr sz="1800" u="sng" spc="-25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prokaryotes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493776"/>
            <a:ext cx="8991600" cy="613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00172" y="0"/>
            <a:ext cx="684276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560892"/>
            <a:ext cx="9067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69720" algn="ctr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 err="1" smtClean="0">
                <a:solidFill>
                  <a:srgbClr val="000000"/>
                </a:solidFill>
                <a:latin typeface="Arial"/>
                <a:cs typeface="Arial"/>
              </a:rPr>
              <a:t>Carolus</a:t>
            </a:r>
            <a:r>
              <a:rPr lang="en-US" sz="3200" spc="-5" dirty="0" smtClean="0">
                <a:solidFill>
                  <a:srgbClr val="000000"/>
                </a:solidFill>
                <a:latin typeface="Arial"/>
                <a:cs typeface="Arial"/>
              </a:rPr>
              <a:t> Linnaeus- (</a:t>
            </a:r>
            <a:r>
              <a:rPr lang="en-US" sz="3200" spc="-15" dirty="0" smtClean="0">
                <a:solidFill>
                  <a:srgbClr val="000000"/>
                </a:solidFill>
                <a:latin typeface="Arial"/>
                <a:cs typeface="Arial"/>
              </a:rPr>
              <a:t>1707-1778)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600200"/>
            <a:ext cx="64203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1731 he first published 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Systema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Naturae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1753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published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Species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Plantarum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400" spc="-5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spc="-5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Developed binomial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naming</a:t>
            </a:r>
            <a:r>
              <a:rPr lang="en-US" sz="2400" spc="-65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 in 1753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Father of taxonomy.</a:t>
            </a:r>
          </a:p>
        </p:txBody>
      </p:sp>
      <p:sp>
        <p:nvSpPr>
          <p:cNvPr id="66562" name="AutoShape 2" descr="Title page of 'Species plantarum', by Charles Linnaeus, 1762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4" name="Picture 4" descr="Species Plantarum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819399"/>
            <a:ext cx="4762500" cy="3962401"/>
          </a:xfrm>
          <a:prstGeom prst="rect">
            <a:avLst/>
          </a:prstGeom>
          <a:noFill/>
        </p:spPr>
      </p:pic>
      <p:sp>
        <p:nvSpPr>
          <p:cNvPr id="66566" name="AutoShape 6" descr="Systema naturae per regna tria naturae ?secundum classes, ordin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AutoShape 8" descr="Systema naturae per regna tria naturae ?secundum classes, ordin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70" name="Picture 10" descr="File:Systema Naturae cover.jpg - Wikimedia Comm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3124200"/>
            <a:ext cx="34671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98" y="26923"/>
            <a:ext cx="894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6454" algn="l"/>
                <a:tab pos="8927465" algn="l"/>
              </a:tabLst>
            </a:pPr>
            <a:r>
              <a:rPr sz="1800" u="sng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 	</a:t>
            </a:r>
            <a:r>
              <a:rPr sz="1800" u="sng" spc="-5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Extreme</a:t>
            </a:r>
            <a:r>
              <a:rPr sz="1800" u="sng" spc="-70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halophiles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432814"/>
            <a:ext cx="5289804" cy="634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031" y="3689603"/>
            <a:ext cx="5455920" cy="3168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6780" y="914400"/>
            <a:ext cx="2750820" cy="276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1723" y="4552188"/>
            <a:ext cx="1847087" cy="633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1723" y="4488179"/>
            <a:ext cx="1845564" cy="85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0002" y="4490465"/>
            <a:ext cx="1818639" cy="605155"/>
          </a:xfrm>
          <a:prstGeom prst="rect">
            <a:avLst/>
          </a:prstGeom>
          <a:solidFill>
            <a:srgbClr val="FFFF99"/>
          </a:solidFill>
          <a:ln w="25907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270"/>
              </a:spcBef>
            </a:pPr>
            <a:r>
              <a:rPr sz="3200" i="1" spc="-5" dirty="0">
                <a:latin typeface="Arial"/>
                <a:cs typeface="Arial"/>
              </a:rPr>
              <a:t>anthrax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3083" y="2805683"/>
            <a:ext cx="2441448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4127" y="2741676"/>
            <a:ext cx="2497836" cy="856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1361" y="2743961"/>
            <a:ext cx="2413000" cy="605155"/>
          </a:xfrm>
          <a:prstGeom prst="rect">
            <a:avLst/>
          </a:prstGeom>
          <a:solidFill>
            <a:srgbClr val="FFFF99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265"/>
              </a:spcBef>
            </a:pPr>
            <a:r>
              <a:rPr sz="3200" i="1" spc="-10" dirty="0">
                <a:latin typeface="Arial"/>
                <a:cs typeface="Arial"/>
              </a:rPr>
              <a:t>pneumonia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200" y="1219200"/>
            <a:ext cx="2514600" cy="2371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77484" y="2805683"/>
            <a:ext cx="3153156" cy="633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1491" y="2741676"/>
            <a:ext cx="3020567" cy="856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15761" y="2743961"/>
            <a:ext cx="3124200" cy="605155"/>
          </a:xfrm>
          <a:prstGeom prst="rect">
            <a:avLst/>
          </a:prstGeom>
          <a:solidFill>
            <a:srgbClr val="FFFF99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265"/>
              </a:spcBef>
            </a:pPr>
            <a:r>
              <a:rPr sz="3200" i="1" spc="-5" dirty="0">
                <a:latin typeface="Arial"/>
                <a:cs typeface="Arial"/>
              </a:rPr>
              <a:t>cyanobacteria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0600" y="171399"/>
            <a:ext cx="74675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 smtClean="0">
                <a:solidFill>
                  <a:srgbClr val="000099"/>
                </a:solidFill>
                <a:latin typeface="Arial"/>
                <a:cs typeface="Arial"/>
              </a:rPr>
              <a:t>(B) </a:t>
            </a:r>
            <a:r>
              <a:rPr sz="4000" b="1" spc="-5" smtClean="0">
                <a:solidFill>
                  <a:srgbClr val="000099"/>
                </a:solidFill>
                <a:latin typeface="Arial"/>
                <a:cs typeface="Arial"/>
              </a:rPr>
              <a:t>Eu</a:t>
            </a:r>
            <a:r>
              <a:rPr sz="4000" b="1" spc="-25" smtClean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4000" b="1" spc="-5" smtClean="0">
                <a:solidFill>
                  <a:srgbClr val="000099"/>
                </a:solidFill>
                <a:latin typeface="Arial"/>
                <a:cs typeface="Arial"/>
              </a:rPr>
              <a:t>acteria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What are the differences between Eubacteria and Archaebacteri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533400"/>
            <a:ext cx="6550025" cy="556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(B) EUBACTERIA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thousands of different </a:t>
            </a:r>
            <a:r>
              <a:rPr lang="en-US" b="1" dirty="0" err="1" smtClean="0"/>
              <a:t>eubacteria</a:t>
            </a:r>
            <a:r>
              <a:rPr lang="en-US" b="1" dirty="0" smtClean="0"/>
              <a:t> or ‘true </a:t>
            </a:r>
            <a:r>
              <a:rPr lang="en-US" dirty="0" smtClean="0"/>
              <a:t>bacteria’.</a:t>
            </a:r>
          </a:p>
          <a:p>
            <a:r>
              <a:rPr lang="en-US" dirty="0" smtClean="0"/>
              <a:t> They are </a:t>
            </a:r>
            <a:r>
              <a:rPr lang="en-US" dirty="0" err="1" smtClean="0"/>
              <a:t>characterised</a:t>
            </a:r>
            <a:r>
              <a:rPr lang="en-US" dirty="0" smtClean="0"/>
              <a:t> by the presence of a rigid cell wall, and if motile, a flagellum.</a:t>
            </a:r>
          </a:p>
          <a:p>
            <a:r>
              <a:rPr lang="en-US" dirty="0" err="1" smtClean="0"/>
              <a:t>Eubacteria</a:t>
            </a:r>
            <a:r>
              <a:rPr lang="en-US" dirty="0" smtClean="0"/>
              <a:t> may be of following types:</a:t>
            </a:r>
          </a:p>
          <a:p>
            <a:r>
              <a:rPr lang="en-US" dirty="0" smtClean="0"/>
              <a:t>1.Cyanobacteria</a:t>
            </a:r>
          </a:p>
          <a:p>
            <a:r>
              <a:rPr lang="en-US" dirty="0" smtClean="0"/>
              <a:t>2.Chemosynthetic </a:t>
            </a:r>
          </a:p>
          <a:p>
            <a:r>
              <a:rPr lang="en-US" dirty="0" smtClean="0"/>
              <a:t>3.Heterotrophic and</a:t>
            </a:r>
          </a:p>
          <a:p>
            <a:r>
              <a:rPr lang="en-US" dirty="0" smtClean="0"/>
              <a:t>4.Mycoplasma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8394" y="55880"/>
            <a:ext cx="2443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DA4452"/>
                </a:solidFill>
                <a:latin typeface="Arial"/>
                <a:cs typeface="Arial"/>
              </a:rPr>
              <a:t>Types </a:t>
            </a:r>
            <a:r>
              <a:rPr sz="2000" b="1" dirty="0">
                <a:solidFill>
                  <a:srgbClr val="DA4452"/>
                </a:solidFill>
                <a:latin typeface="Arial"/>
                <a:cs typeface="Arial"/>
              </a:rPr>
              <a:t>of</a:t>
            </a:r>
            <a:r>
              <a:rPr sz="2000" b="1" spc="-50" dirty="0">
                <a:solidFill>
                  <a:srgbClr val="DA44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A4452"/>
                </a:solidFill>
                <a:latin typeface="Arial"/>
                <a:cs typeface="Arial"/>
              </a:rPr>
              <a:t>Eubacteria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840" y="498703"/>
            <a:ext cx="8530590" cy="34397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191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000" b="1" spc="-5" dirty="0">
                <a:solidFill>
                  <a:srgbClr val="DA4452"/>
                </a:solidFill>
                <a:latin typeface="Arial"/>
                <a:cs typeface="Arial"/>
              </a:rPr>
              <a:t>Cyanobacteria</a:t>
            </a:r>
            <a:endParaRPr sz="2000">
              <a:latin typeface="Arial"/>
              <a:cs typeface="Arial"/>
            </a:endParaRPr>
          </a:p>
          <a:p>
            <a:pPr marL="419100" marR="9461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418465" algn="l"/>
                <a:tab pos="419100" algn="l"/>
                <a:tab pos="2229485" algn="l"/>
                <a:tab pos="2950845" algn="l"/>
                <a:tab pos="4337685" algn="l"/>
                <a:tab pos="5330190" algn="l"/>
                <a:tab pos="5712460" algn="l"/>
                <a:tab pos="6532245" algn="l"/>
                <a:tab pos="7465695" algn="l"/>
                <a:tab pos="8060055" algn="l"/>
              </a:tabLst>
            </a:pP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Cyanob</a:t>
            </a:r>
            <a:r>
              <a:rPr sz="2000" spc="-10" dirty="0">
                <a:solidFill>
                  <a:srgbClr val="6B6B6B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ct</a:t>
            </a:r>
            <a:r>
              <a:rPr sz="2000" spc="-10" dirty="0">
                <a:solidFill>
                  <a:srgbClr val="6B6B6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a	</a:t>
            </a:r>
            <a:r>
              <a:rPr sz="2000" spc="-10" dirty="0">
                <a:solidFill>
                  <a:srgbClr val="6B6B6B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ave	c</a:t>
            </a:r>
            <a:r>
              <a:rPr sz="2000" spc="5" dirty="0">
                <a:solidFill>
                  <a:srgbClr val="6B6B6B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l</a:t>
            </a:r>
            <a:r>
              <a:rPr sz="2000" spc="-15" dirty="0">
                <a:solidFill>
                  <a:srgbClr val="6B6B6B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ro</a:t>
            </a:r>
            <a:r>
              <a:rPr sz="2000" spc="-10" dirty="0">
                <a:solidFill>
                  <a:srgbClr val="6B6B6B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hyll	(</a:t>
            </a:r>
            <a:r>
              <a:rPr sz="2000" spc="5" dirty="0">
                <a:solidFill>
                  <a:srgbClr val="6B6B6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imilar	</a:t>
            </a:r>
            <a:r>
              <a:rPr sz="2000" spc="-10" dirty="0">
                <a:solidFill>
                  <a:srgbClr val="6B6B6B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o	</a:t>
            </a:r>
            <a:r>
              <a:rPr sz="2000" spc="-10" dirty="0">
                <a:solidFill>
                  <a:srgbClr val="6B6B6B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re</a:t>
            </a:r>
            <a:r>
              <a:rPr sz="2000" spc="-10" dirty="0">
                <a:solidFill>
                  <a:srgbClr val="6B6B6B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n	plan</a:t>
            </a:r>
            <a:r>
              <a:rPr sz="2000" spc="-15" dirty="0">
                <a:solidFill>
                  <a:srgbClr val="6B6B6B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s)	and	are  photosynthetic</a:t>
            </a:r>
            <a:r>
              <a:rPr sz="2000" spc="-4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autotrophs.</a:t>
            </a:r>
            <a:endParaRPr sz="20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418465" algn="l"/>
                <a:tab pos="419100" algn="l"/>
              </a:tabLst>
            </a:pP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Cyanobacteria</a:t>
            </a:r>
            <a:r>
              <a:rPr sz="2000" spc="15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were</a:t>
            </a:r>
            <a:r>
              <a:rPr sz="2000" spc="15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the</a:t>
            </a:r>
            <a:r>
              <a:rPr sz="2000" spc="14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first</a:t>
            </a:r>
            <a:r>
              <a:rPr sz="2000" spc="14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organisms</a:t>
            </a:r>
            <a:r>
              <a:rPr sz="2000" spc="15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that</a:t>
            </a:r>
            <a:r>
              <a:rPr sz="2000" spc="14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produced</a:t>
            </a:r>
            <a:r>
              <a:rPr sz="2000" spc="14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6B6B6B"/>
                </a:solidFill>
                <a:latin typeface="Arial"/>
                <a:cs typeface="Arial"/>
              </a:rPr>
              <a:t>O</a:t>
            </a:r>
            <a:r>
              <a:rPr sz="1950" spc="15" baseline="-21367" dirty="0">
                <a:solidFill>
                  <a:srgbClr val="6B6B6B"/>
                </a:solidFill>
                <a:latin typeface="Arial"/>
                <a:cs typeface="Arial"/>
              </a:rPr>
              <a:t>2</a:t>
            </a:r>
            <a:r>
              <a:rPr sz="1950" spc="525" baseline="-21367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B6B6B"/>
                </a:solidFill>
                <a:latin typeface="Arial"/>
                <a:cs typeface="Arial"/>
              </a:rPr>
              <a:t>on</a:t>
            </a:r>
            <a:r>
              <a:rPr sz="2000" spc="15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our</a:t>
            </a:r>
            <a:r>
              <a:rPr sz="2000" spc="14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earth</a:t>
            </a:r>
            <a:endParaRPr sz="20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</a:pP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and also known as</a:t>
            </a:r>
            <a:r>
              <a:rPr sz="2000" spc="-8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BGA.</a:t>
            </a:r>
            <a:endParaRPr sz="2000">
              <a:latin typeface="Arial"/>
              <a:cs typeface="Arial"/>
            </a:endParaRPr>
          </a:p>
          <a:p>
            <a:pPr marL="419100" marR="9525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418465" algn="l"/>
                <a:tab pos="419100" algn="l"/>
              </a:tabLst>
            </a:pP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cyanobacteria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are unicellular (</a:t>
            </a:r>
            <a:r>
              <a:rPr sz="2000" i="1" dirty="0">
                <a:solidFill>
                  <a:srgbClr val="6B6B6B"/>
                </a:solidFill>
                <a:latin typeface="Arial"/>
                <a:cs typeface="Arial"/>
              </a:rPr>
              <a:t>Spirullina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), colonial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(</a:t>
            </a:r>
            <a:r>
              <a:rPr sz="2000" i="1" spc="-5" dirty="0">
                <a:solidFill>
                  <a:srgbClr val="6B6B6B"/>
                </a:solidFill>
                <a:latin typeface="Arial"/>
                <a:cs typeface="Arial"/>
              </a:rPr>
              <a:t>Anabaena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) </a:t>
            </a:r>
            <a:r>
              <a:rPr sz="2000" spc="-15" dirty="0">
                <a:solidFill>
                  <a:srgbClr val="6B6B6B"/>
                </a:solidFill>
                <a:latin typeface="Arial"/>
                <a:cs typeface="Arial"/>
              </a:rPr>
              <a:t>or 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filamentous</a:t>
            </a:r>
            <a:r>
              <a:rPr sz="2000" spc="-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6B6B6B"/>
                </a:solidFill>
                <a:latin typeface="Arial"/>
                <a:cs typeface="Arial"/>
              </a:rPr>
              <a:t>Oscillatoria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418465" algn="l"/>
                <a:tab pos="419100" algn="l"/>
              </a:tabLst>
            </a:pP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They may be freshwater or</a:t>
            </a:r>
            <a:r>
              <a:rPr sz="2000" spc="-11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marine</a:t>
            </a:r>
            <a:endParaRPr sz="2000">
              <a:latin typeface="Arial"/>
              <a:cs typeface="Arial"/>
            </a:endParaRPr>
          </a:p>
          <a:p>
            <a:pPr marL="419100" marR="939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418465" algn="l"/>
                <a:tab pos="419100" algn="l"/>
              </a:tabLst>
            </a:pP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Some of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these organisms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can fix 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atmospheric nitrogen in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specialised  cell called </a:t>
            </a:r>
            <a:r>
              <a:rPr sz="2000" b="1" spc="-5" dirty="0">
                <a:solidFill>
                  <a:srgbClr val="6B6B6B"/>
                </a:solidFill>
                <a:latin typeface="Arial"/>
                <a:cs typeface="Arial"/>
              </a:rPr>
              <a:t>heterocysts</a:t>
            </a:r>
            <a:r>
              <a:rPr sz="2000" spc="-5" dirty="0">
                <a:solidFill>
                  <a:srgbClr val="6B6B6B"/>
                </a:solidFill>
                <a:latin typeface="Arial"/>
                <a:cs typeface="Arial"/>
              </a:rPr>
              <a:t>.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Example: </a:t>
            </a:r>
            <a:r>
              <a:rPr sz="2000" i="1" dirty="0">
                <a:solidFill>
                  <a:srgbClr val="6B6B6B"/>
                </a:solidFill>
                <a:latin typeface="Arial"/>
                <a:cs typeface="Arial"/>
              </a:rPr>
              <a:t>Nostoc 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B6B6B"/>
                </a:solidFill>
                <a:latin typeface="Arial"/>
                <a:cs typeface="Arial"/>
              </a:rPr>
              <a:t>Anabaena</a:t>
            </a:r>
            <a:r>
              <a:rPr sz="2000" dirty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1363" y="4163567"/>
            <a:ext cx="2367307" cy="2022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40" y="70866"/>
            <a:ext cx="8559800" cy="5693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DA4452"/>
                </a:solidFill>
                <a:latin typeface="Arial" pitchFamily="34" charset="0"/>
                <a:cs typeface="Arial" pitchFamily="34" charset="0"/>
              </a:rPr>
              <a:t>Chemosynthetic</a:t>
            </a:r>
            <a:r>
              <a:rPr spc="-50" dirty="0">
                <a:solidFill>
                  <a:srgbClr val="DA445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DA4452"/>
                </a:solidFill>
                <a:latin typeface="Arial" pitchFamily="34" charset="0"/>
                <a:cs typeface="Arial" pitchFamily="34" charset="0"/>
              </a:rPr>
              <a:t>Autotrophic</a:t>
            </a:r>
            <a:endParaRPr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>
              <a:latin typeface="Arial" pitchFamily="34" charset="0"/>
              <a:cs typeface="Arial" pitchFamily="34" charset="0"/>
            </a:endParaRPr>
          </a:p>
          <a:p>
            <a:pPr marL="76200" marR="198755" algn="just">
              <a:lnSpc>
                <a:spcPct val="100000"/>
              </a:lnSpc>
              <a:buSzPct val="94444"/>
              <a:buChar char="•"/>
              <a:tabLst>
                <a:tab pos="157480" algn="l"/>
              </a:tabLst>
            </a:pP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These are nonphotosynthetic autotrophs.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They use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chemical energy instead of  light energy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food synthesis. Chemical energy is obtained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oxidation </a:t>
            </a:r>
            <a:r>
              <a:rPr spc="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of 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chemical compounds. Photolysis of </a:t>
            </a:r>
            <a:r>
              <a:rPr spc="-1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take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place here, so hydrogen  is received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other sources like inorganic sulphur compounds (H</a:t>
            </a:r>
            <a:r>
              <a:rPr spc="-7" baseline="-20833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S) or organic  compound (Amino acids,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Fatty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spc="2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etc.)</a:t>
            </a:r>
            <a:endParaRPr>
              <a:latin typeface="Arial" pitchFamily="34" charset="0"/>
              <a:cs typeface="Arial" pitchFamily="34" charset="0"/>
            </a:endParaRPr>
          </a:p>
          <a:p>
            <a:pPr marL="156845" indent="-81280" algn="just">
              <a:lnSpc>
                <a:spcPct val="100000"/>
              </a:lnSpc>
              <a:buSzPct val="94444"/>
              <a:buChar char="•"/>
              <a:tabLst>
                <a:tab pos="157480" algn="l"/>
              </a:tabLst>
            </a:pPr>
            <a:r>
              <a:rPr spc="-1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Example: Sulphur producing</a:t>
            </a:r>
            <a:r>
              <a:rPr spc="8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bacteria.</a:t>
            </a:r>
            <a:endParaRPr>
              <a:latin typeface="Arial" pitchFamily="34" charset="0"/>
              <a:cs typeface="Arial" pitchFamily="34" charset="0"/>
            </a:endParaRPr>
          </a:p>
          <a:p>
            <a:pPr marL="2774315" algn="just">
              <a:lnSpc>
                <a:spcPct val="100000"/>
              </a:lnSpc>
              <a:spcBef>
                <a:spcPts val="130"/>
              </a:spcBef>
            </a:pPr>
            <a:r>
              <a:rPr spc="-5" dirty="0">
                <a:solidFill>
                  <a:srgbClr val="DA4452"/>
                </a:solidFill>
                <a:latin typeface="Arial" pitchFamily="34" charset="0"/>
                <a:cs typeface="Arial" pitchFamily="34" charset="0"/>
              </a:rPr>
              <a:t>Heterotrophic Bacteria</a:t>
            </a:r>
            <a:endParaRPr>
              <a:latin typeface="Arial" pitchFamily="34" charset="0"/>
              <a:cs typeface="Arial" pitchFamily="34" charset="0"/>
            </a:endParaRPr>
          </a:p>
          <a:p>
            <a:pPr marL="242570" marR="68580" lvl="1" algn="just">
              <a:lnSpc>
                <a:spcPct val="100000"/>
              </a:lnSpc>
              <a:spcBef>
                <a:spcPts val="880"/>
              </a:spcBef>
              <a:buSzPct val="94444"/>
              <a:buChar char="•"/>
              <a:tabLst>
                <a:tab pos="323850" algn="l"/>
              </a:tabLst>
            </a:pP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These are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 most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abundant in nature. Many of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them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have a significant impact  on human affairs.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are helpful in making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curd from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milk, production of  antibiotics, fixing nitrogen in legume roots,</a:t>
            </a:r>
            <a:r>
              <a:rPr spc="8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etc.</a:t>
            </a:r>
            <a:endParaRPr>
              <a:latin typeface="Arial" pitchFamily="34" charset="0"/>
              <a:cs typeface="Arial" pitchFamily="34" charset="0"/>
            </a:endParaRPr>
          </a:p>
          <a:p>
            <a:pPr marL="242570" marR="69215" lvl="1" algn="just">
              <a:lnSpc>
                <a:spcPct val="100000"/>
              </a:lnSpc>
              <a:buSzPct val="94444"/>
              <a:buChar char="•"/>
              <a:tabLst>
                <a:tab pos="323850" algn="l"/>
              </a:tabLst>
            </a:pP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Some are pathogens causing damage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human being, crops,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farm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animals </a:t>
            </a:r>
            <a:r>
              <a:rPr spc="-1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and 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pets. Cholera diseases caused by </a:t>
            </a:r>
            <a:r>
              <a:rPr spc="-1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spc="7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bacteria.</a:t>
            </a:r>
            <a:endParaRPr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>
              <a:latin typeface="Arial" pitchFamily="34" charset="0"/>
              <a:cs typeface="Arial" pitchFamily="34" charset="0"/>
            </a:endParaRPr>
          </a:p>
          <a:p>
            <a:pPr marR="365125" algn="ctr">
              <a:lnSpc>
                <a:spcPct val="100000"/>
              </a:lnSpc>
            </a:pPr>
            <a:r>
              <a:rPr spc="-5" dirty="0">
                <a:solidFill>
                  <a:srgbClr val="DA4452"/>
                </a:solidFill>
                <a:latin typeface="Arial" pitchFamily="34" charset="0"/>
                <a:cs typeface="Arial" pitchFamily="34" charset="0"/>
              </a:rPr>
              <a:t>Mycoplasma</a:t>
            </a:r>
            <a:endParaRPr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>
              <a:latin typeface="Arial" pitchFamily="34" charset="0"/>
              <a:cs typeface="Arial" pitchFamily="34" charset="0"/>
            </a:endParaRPr>
          </a:p>
          <a:p>
            <a:pPr marL="227329" indent="-81280">
              <a:lnSpc>
                <a:spcPct val="100000"/>
              </a:lnSpc>
              <a:buSzPct val="94444"/>
              <a:buChar char="•"/>
              <a:tabLst>
                <a:tab pos="227965" algn="l"/>
              </a:tabLst>
            </a:pP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Mycoplasma are organisms that completely lack a cell</a:t>
            </a:r>
            <a:r>
              <a:rPr spc="10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wall.</a:t>
            </a:r>
            <a:endParaRPr>
              <a:latin typeface="Arial" pitchFamily="34" charset="0"/>
              <a:cs typeface="Arial" pitchFamily="34" charset="0"/>
            </a:endParaRPr>
          </a:p>
          <a:p>
            <a:pPr marL="227329" indent="-81280">
              <a:lnSpc>
                <a:spcPct val="100000"/>
              </a:lnSpc>
              <a:buSzPct val="94444"/>
              <a:buChar char="•"/>
              <a:tabLst>
                <a:tab pos="227965" algn="l"/>
              </a:tabLst>
            </a:pP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These are </a:t>
            </a:r>
            <a:r>
              <a:rPr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smallest living cells </a:t>
            </a:r>
            <a:r>
              <a:rPr spc="-1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known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and can survive </a:t>
            </a:r>
            <a:r>
              <a:rPr spc="-1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spc="204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oxygen.</a:t>
            </a:r>
            <a:endParaRPr>
              <a:latin typeface="Arial" pitchFamily="34" charset="0"/>
              <a:cs typeface="Arial" pitchFamily="34" charset="0"/>
            </a:endParaRPr>
          </a:p>
          <a:p>
            <a:pPr marL="227965" indent="-81915">
              <a:lnSpc>
                <a:spcPct val="100000"/>
              </a:lnSpc>
              <a:buSzPct val="94444"/>
              <a:buChar char="•"/>
              <a:tabLst>
                <a:tab pos="228600" algn="l"/>
              </a:tabLst>
            </a:pP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Many </a:t>
            </a:r>
            <a:r>
              <a:rPr spc="-1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mycoplasma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are pathogenic in animals </a:t>
            </a:r>
            <a:r>
              <a:rPr spc="-1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spc="100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6B6B6B"/>
                </a:solidFill>
                <a:latin typeface="Arial" pitchFamily="34" charset="0"/>
                <a:cs typeface="Arial" pitchFamily="34" charset="0"/>
              </a:rPr>
              <a:t>plants.</a:t>
            </a:r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2.PROTISTA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single-celled eukaryotes are placed under </a:t>
            </a:r>
            <a:r>
              <a:rPr lang="en-US" b="1" dirty="0" err="1" smtClean="0"/>
              <a:t>Protista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Members of </a:t>
            </a:r>
            <a:r>
              <a:rPr lang="en-US" dirty="0" err="1" smtClean="0"/>
              <a:t>Protista</a:t>
            </a:r>
            <a:r>
              <a:rPr lang="en-US" dirty="0" smtClean="0"/>
              <a:t> are primarily aquatic.</a:t>
            </a:r>
          </a:p>
          <a:p>
            <a:r>
              <a:rPr lang="en-US" dirty="0" smtClean="0"/>
              <a:t> Being eukaryotes, the </a:t>
            </a:r>
            <a:r>
              <a:rPr lang="en-US" dirty="0" err="1" smtClean="0"/>
              <a:t>protistan</a:t>
            </a:r>
            <a:r>
              <a:rPr lang="en-US" dirty="0" smtClean="0"/>
              <a:t> cell body contains a well defined nucleus and other membrane-bound organelles. </a:t>
            </a:r>
          </a:p>
          <a:p>
            <a:r>
              <a:rPr lang="en-US" dirty="0" smtClean="0"/>
              <a:t>Some have flagella or cilia. </a:t>
            </a:r>
          </a:p>
          <a:p>
            <a:r>
              <a:rPr lang="en-US" dirty="0" err="1" smtClean="0"/>
              <a:t>Protists</a:t>
            </a:r>
            <a:r>
              <a:rPr lang="en-US" dirty="0" smtClean="0"/>
              <a:t> reproduce asexually and sexually by a process involving  cell fusion and zygote 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890" y="381000"/>
            <a:ext cx="8250910" cy="5625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66216"/>
            <a:ext cx="1981200" cy="182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061" y="969203"/>
            <a:ext cx="1747471" cy="1514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7113" y="2509728"/>
            <a:ext cx="3952240" cy="8985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Diatoms</a:t>
            </a:r>
            <a:endParaRPr sz="2400">
              <a:latin typeface="Arial"/>
              <a:cs typeface="Arial"/>
            </a:endParaRPr>
          </a:p>
          <a:p>
            <a:pPr marL="2129155">
              <a:lnSpc>
                <a:spcPct val="100000"/>
              </a:lnSpc>
              <a:spcBef>
                <a:spcPts val="725"/>
              </a:spcBef>
            </a:pP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Dinoflagel</a:t>
            </a:r>
            <a:r>
              <a:rPr sz="2000" b="1" i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482853"/>
            <a:ext cx="2169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Plant-like</a:t>
            </a:r>
            <a:r>
              <a:rPr sz="2000" b="1" spc="-1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Protists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5264" y="314705"/>
            <a:ext cx="2160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Animal-like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Protists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4264" y="857249"/>
            <a:ext cx="112839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Amoeba  Cilliates  </a:t>
            </a:r>
            <a:r>
              <a:rPr sz="1800" dirty="0">
                <a:latin typeface="Arial"/>
                <a:cs typeface="Arial"/>
              </a:rPr>
              <a:t>Fl</a:t>
            </a:r>
            <a:r>
              <a:rPr sz="1800" spc="-10" dirty="0">
                <a:latin typeface="Arial"/>
                <a:cs typeface="Arial"/>
              </a:rPr>
              <a:t>age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85431" y="858011"/>
            <a:ext cx="1819655" cy="2840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200" y="4232147"/>
            <a:ext cx="3048000" cy="2225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4114800"/>
            <a:ext cx="3276600" cy="2461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742950"/>
            <a:ext cx="8191500" cy="56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lus Linnaeus | Carl Linnaeus and related MCQs asked 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5730"/>
            <a:ext cx="8759825" cy="6569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44" y="481806"/>
            <a:ext cx="7908656" cy="5739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997" y="952753"/>
            <a:ext cx="7494293" cy="517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667" y="862075"/>
            <a:ext cx="7729909" cy="5329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331708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465" y="355996"/>
            <a:ext cx="8211740" cy="604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709" y="692150"/>
            <a:ext cx="7961780" cy="5405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00552"/>
          <a:ext cx="8915400" cy="625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130"/>
                <a:gridCol w="1705555"/>
                <a:gridCol w="1537915"/>
                <a:gridCol w="1718144"/>
                <a:gridCol w="2015656"/>
              </a:tblGrid>
              <a:tr h="753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Protist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167640" indent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Vector  </a:t>
                      </a:r>
                      <a:r>
                        <a:rPr sz="20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000" b="1" spc="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arrier)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Symptoms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874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Details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983339"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Ameobic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5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dysentery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b="1" i="1" spc="-5" dirty="0" err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Enta</a:t>
                      </a:r>
                      <a:r>
                        <a:rPr sz="1800" b="1" i="1" spc="-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meoba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histolytica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b="1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b="1" spc="-5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iarrhea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14960" marR="307975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b="1" spc="-10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1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get </a:t>
                      </a:r>
                      <a:r>
                        <a:rPr sz="18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800" b="1" spc="-5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tap 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water </a:t>
                      </a:r>
                      <a:r>
                        <a:rPr sz="1800" b="1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800" b="1" spc="-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some</a:t>
                      </a:r>
                      <a:r>
                        <a:rPr lang="en-US" sz="1800" b="1" spc="-5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places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928026">
                <a:tc>
                  <a:txBody>
                    <a:bodyPr/>
                    <a:lstStyle/>
                    <a:p>
                      <a:pPr marL="166370" marR="159385" indent="1930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Giardaisis  </a:t>
                      </a:r>
                      <a:r>
                        <a:rPr sz="1800" b="1" spc="-10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(beaver</a:t>
                      </a:r>
                      <a:r>
                        <a:rPr sz="1800" b="1" spc="-35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fever)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Giardia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b="1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28930" marR="313055" indent="-76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b="1" spc="5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rhe</a:t>
                      </a:r>
                      <a:r>
                        <a:rPr sz="1800" b="1" spc="-1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sz="1800" b="1" spc="-4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omit</a:t>
                      </a:r>
                      <a:r>
                        <a:rPr sz="1800" b="1" spc="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82600" marR="279400" indent="-19558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b="1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on't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drink</a:t>
                      </a:r>
                      <a:r>
                        <a:rPr sz="1800" b="1" spc="-9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water  </a:t>
                      </a:r>
                      <a:r>
                        <a:rPr sz="18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800" b="1" spc="-2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streams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223028">
                <a:tc>
                  <a:txBody>
                    <a:bodyPr/>
                    <a:lstStyle/>
                    <a:p>
                      <a:pPr marL="417830" marR="410845" indent="-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African  </a:t>
                      </a:r>
                      <a:r>
                        <a:rPr sz="1800" b="1" spc="-5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Sleeping  </a:t>
                      </a:r>
                      <a:r>
                        <a:rPr sz="1800" b="1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Sic</a:t>
                      </a:r>
                      <a:r>
                        <a:rPr sz="1800" b="1" spc="-10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1800" b="1" spc="-10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i="1" spc="-1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Trypanosoma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Tse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tse</a:t>
                      </a:r>
                      <a:r>
                        <a:rPr sz="1800" b="1" spc="-1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fly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016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b="1" spc="5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spc="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1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troll</a:t>
                      </a:r>
                      <a:r>
                        <a:rPr sz="1800" b="1" spc="-1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d  </a:t>
                      </a:r>
                      <a:r>
                        <a:rPr sz="18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sleepiness, 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confusion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434975" indent="2286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sz="1800" b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found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18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isolated</a:t>
                      </a:r>
                      <a:r>
                        <a:rPr sz="1800" b="1" spc="-6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areas </a:t>
                      </a:r>
                      <a:r>
                        <a:rPr sz="1800" b="1" spc="-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lives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spc="-2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blood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409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1A8523"/>
                          </a:solidFill>
                          <a:latin typeface="Arial"/>
                          <a:cs typeface="Arial"/>
                        </a:rPr>
                        <a:t>Malaria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Plasmodium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128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Ano</a:t>
                      </a:r>
                      <a:r>
                        <a:rPr sz="1800" b="1" i="1" spc="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hele</a:t>
                      </a:r>
                      <a:r>
                        <a:rPr sz="1800" b="1" i="1" spc="-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s       </a:t>
                      </a:r>
                      <a:r>
                        <a:rPr sz="1800" b="1" spc="-1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osquito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97840" marR="140970" indent="-3492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b="1" spc="-30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3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ever</a:t>
                      </a:r>
                      <a:r>
                        <a:rPr sz="1800" b="1" spc="-3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800" b="1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chills,  </a:t>
                      </a:r>
                      <a:r>
                        <a:rPr sz="18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7368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b="1" spc="-5" dirty="0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5" smtClean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sz="16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be treated</a:t>
                      </a:r>
                      <a:r>
                        <a:rPr sz="1600" b="1" spc="-2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sz="16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quinine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40995" marR="334010" indent="1905" algn="just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lives </a:t>
                      </a:r>
                      <a:r>
                        <a:rPr sz="16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in blood  results in</a:t>
                      </a:r>
                      <a:r>
                        <a:rPr sz="1600" b="1" spc="-3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millions  deaths per</a:t>
                      </a:r>
                      <a:r>
                        <a:rPr sz="1600" b="1" spc="-20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2B271E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36508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5" y="62484"/>
            <a:ext cx="4524375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3491482"/>
            <a:ext cx="8763000" cy="324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8984" y="62484"/>
            <a:ext cx="2621280" cy="3163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3440" y="231647"/>
            <a:ext cx="1609343" cy="2892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50129" y="3153282"/>
            <a:ext cx="1043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Gabriola"/>
                <a:cs typeface="Gabriola"/>
              </a:rPr>
              <a:t>Unicellular</a:t>
            </a:r>
            <a:r>
              <a:rPr sz="1400" b="1" spc="170" dirty="0">
                <a:latin typeface="Gabriola"/>
                <a:cs typeface="Gabriola"/>
              </a:rPr>
              <a:t> </a:t>
            </a:r>
            <a:r>
              <a:rPr sz="1400" b="1" spc="-5" dirty="0">
                <a:latin typeface="Gabriola"/>
                <a:cs typeface="Gabriola"/>
              </a:rPr>
              <a:t>(yeast)</a:t>
            </a:r>
            <a:endParaRPr sz="1400">
              <a:latin typeface="Gabriola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FUNGI-SEXUAL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sexual cycle involves the following three steps: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Fusion of </a:t>
            </a:r>
            <a:r>
              <a:rPr lang="en-US" dirty="0" err="1" smtClean="0"/>
              <a:t>protoplasms</a:t>
            </a:r>
            <a:r>
              <a:rPr lang="en-US" dirty="0" smtClean="0"/>
              <a:t> between two motile or non-motile gametes called </a:t>
            </a:r>
            <a:r>
              <a:rPr lang="en-US" b="1" dirty="0" err="1" smtClean="0"/>
              <a:t>plasmogamy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(ii) Fusion of two nuclei called </a:t>
            </a:r>
            <a:r>
              <a:rPr lang="en-US" b="1" dirty="0" err="1" smtClean="0"/>
              <a:t>karyogamy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endParaRPr lang="en-US" b="1" dirty="0" smtClean="0"/>
          </a:p>
          <a:p>
            <a:r>
              <a:rPr lang="en-US" dirty="0" smtClean="0"/>
              <a:t>(iii) Meiosis in zygote resulting in haploid spores.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28601"/>
          <a:ext cx="8839201" cy="6477000"/>
        </p:xfrm>
        <a:graphic>
          <a:graphicData uri="http://schemas.openxmlformats.org/drawingml/2006/table">
            <a:tbl>
              <a:tblPr/>
              <a:tblGrid>
                <a:gridCol w="1262743"/>
                <a:gridCol w="1328057"/>
                <a:gridCol w="1123150"/>
                <a:gridCol w="1337022"/>
                <a:gridCol w="1114185"/>
                <a:gridCol w="1411301"/>
                <a:gridCol w="1262743"/>
              </a:tblGrid>
              <a:tr h="1431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LINNAEUS</a:t>
                      </a: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1735</a:t>
                      </a:r>
                      <a:endParaRPr lang="en-US" sz="16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HAECKEL</a:t>
                      </a: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1866</a:t>
                      </a:r>
                      <a:endParaRPr lang="en-US" sz="16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CHATTON</a:t>
                      </a: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1925</a:t>
                      </a:r>
                      <a:endParaRPr lang="en-US" sz="16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COPELAND</a:t>
                      </a: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1938</a:t>
                      </a:r>
                      <a:endParaRPr lang="en-US" sz="16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 H WHITTAKER</a:t>
                      </a: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1969</a:t>
                      </a:r>
                      <a:endParaRPr lang="en-US" sz="16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WOESE</a:t>
                      </a: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r>
                        <a:rPr lang="en-US" sz="1600" b="0" i="1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ET AL</a:t>
                      </a: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</a:t>
                      </a:r>
                      <a:b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1977</a:t>
                      </a:r>
                      <a:endParaRPr lang="en-US" sz="16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WOESE </a:t>
                      </a:r>
                      <a:r>
                        <a:rPr lang="en-US" sz="1600" b="0" i="1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ET AL.</a:t>
                      </a: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6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1990</a:t>
                      </a:r>
                      <a:endParaRPr lang="en-US" sz="16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86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TWO KINGDOMS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THREE KINGDOMS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TWO EMPIRES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FOUR KINGDOMS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FIVE KINGDOMS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SIX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KINGDOMS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THREE DOMAINS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744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u="none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(NOT TREATED)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PROTISTA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68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PROKARYOTA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MONERA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MONERA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EUBACTERIA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BACTERIA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</a:tr>
              <a:tr h="8868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ARCHAEBACTERIA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3429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ARCHAEA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A9A9"/>
                    </a:solidFill>
                  </a:tcPr>
                </a:tc>
              </a:tr>
              <a:tr h="1402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EUKARYOTA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PROTISTA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PROTISTA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PROTISTA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EUCARYA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0B0"/>
                    </a:solidFill>
                  </a:tcPr>
                </a:tc>
              </a:tr>
              <a:tr h="4674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PLANTAE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PLANTAE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PLANTAE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PLANTAE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PLANTAE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FUNGI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FUNGI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ANIMALIA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ANIMALIA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ANIMALIA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ANIMALIA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0B008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ANIMALIA</a:t>
                      </a:r>
                      <a:endParaRPr lang="en-US" sz="1400" b="0" u="non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290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cycle-Fungi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Two haploid </a:t>
            </a:r>
            <a:r>
              <a:rPr lang="en-US" dirty="0" err="1" smtClean="0"/>
              <a:t>hyphae</a:t>
            </a:r>
            <a:r>
              <a:rPr lang="en-US" dirty="0" smtClean="0"/>
              <a:t> of compatible mating types come together and fuse.</a:t>
            </a:r>
          </a:p>
          <a:p>
            <a:pPr algn="just"/>
            <a:r>
              <a:rPr lang="en-US" dirty="0" smtClean="0"/>
              <a:t> In some fungi the fusion of two haploid cells immediately results in diploid cells (2n).</a:t>
            </a:r>
          </a:p>
          <a:p>
            <a:pPr algn="just"/>
            <a:r>
              <a:rPr lang="en-US" dirty="0" smtClean="0"/>
              <a:t>In other fungi  </a:t>
            </a:r>
            <a:r>
              <a:rPr lang="en-US" dirty="0" err="1" smtClean="0"/>
              <a:t>ascomycetes</a:t>
            </a:r>
            <a:r>
              <a:rPr lang="en-US" dirty="0" smtClean="0"/>
              <a:t> and </a:t>
            </a:r>
            <a:r>
              <a:rPr lang="en-US" dirty="0" err="1" smtClean="0"/>
              <a:t>basidiomycetes</a:t>
            </a:r>
            <a:r>
              <a:rPr lang="en-US" dirty="0" smtClean="0"/>
              <a:t>), an intervening </a:t>
            </a:r>
            <a:r>
              <a:rPr lang="en-US" dirty="0" err="1" smtClean="0"/>
              <a:t>dikaryotic</a:t>
            </a:r>
            <a:r>
              <a:rPr lang="en-US" dirty="0" smtClean="0"/>
              <a:t> stage (n + n, i.e., two nuclei per cell) occurs; such a condition is called a </a:t>
            </a:r>
            <a:r>
              <a:rPr lang="en-US" b="1" dirty="0" err="1" smtClean="0"/>
              <a:t>dikaryon</a:t>
            </a:r>
            <a:r>
              <a:rPr lang="en-US" b="1" dirty="0" smtClean="0"/>
              <a:t> </a:t>
            </a:r>
            <a:r>
              <a:rPr lang="en-US" dirty="0" smtClean="0"/>
              <a:t>and the phase is called </a:t>
            </a:r>
            <a:r>
              <a:rPr lang="en-US" b="1" dirty="0" err="1" smtClean="0"/>
              <a:t>dikaryophase</a:t>
            </a:r>
            <a:r>
              <a:rPr lang="en-US" b="1" dirty="0" smtClean="0"/>
              <a:t> </a:t>
            </a:r>
            <a:r>
              <a:rPr lang="en-US" dirty="0" smtClean="0"/>
              <a:t>of fungus. </a:t>
            </a:r>
          </a:p>
          <a:p>
            <a:pPr algn="just"/>
            <a:r>
              <a:rPr lang="en-US" dirty="0" smtClean="0"/>
              <a:t>Later, the parental nuclei</a:t>
            </a:r>
            <a:r>
              <a:rPr lang="en-US" b="1" dirty="0" smtClean="0"/>
              <a:t> </a:t>
            </a:r>
            <a:r>
              <a:rPr lang="en-US" dirty="0" smtClean="0"/>
              <a:t>fuse and the cells become diploid. The fungi form fruiting bodies in which reduction division occurs, leading to formation of haploid spores.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98" y="26923"/>
            <a:ext cx="894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732280" algn="l"/>
                <a:tab pos="3014980" algn="l"/>
                <a:tab pos="8927465" algn="l"/>
              </a:tabLst>
            </a:pPr>
            <a:r>
              <a:rPr sz="1800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 </a:t>
            </a:r>
            <a:r>
              <a:rPr sz="180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	</a:t>
            </a:r>
            <a:r>
              <a:rPr sz="1800" spc="-5" smtClean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Generalized </a:t>
            </a:r>
            <a:r>
              <a:rPr sz="1800" spc="-5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life </a:t>
            </a:r>
            <a:r>
              <a:rPr sz="1800" spc="-10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cycle </a:t>
            </a:r>
            <a:r>
              <a:rPr sz="1800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of </a:t>
            </a:r>
            <a:r>
              <a:rPr sz="1800" spc="-5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fungi </a:t>
            </a:r>
            <a:r>
              <a:rPr sz="1800" spc="-5" dirty="0"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932" y="624077"/>
            <a:ext cx="8910610" cy="6007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 smtClean="0"/>
              <a:t>Life cycle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5800" y="1600200"/>
            <a:ext cx="8153400" cy="5148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630" y="101600"/>
            <a:ext cx="84880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Multicellular </a:t>
            </a:r>
            <a:r>
              <a:rPr sz="1800" spc="-5" dirty="0">
                <a:latin typeface="Times New Roman"/>
                <a:cs typeface="Times New Roman"/>
              </a:rPr>
              <a:t>fungi consist of long, </a:t>
            </a:r>
            <a:r>
              <a:rPr sz="1800" dirty="0">
                <a:latin typeface="Times New Roman"/>
                <a:cs typeface="Times New Roman"/>
              </a:rPr>
              <a:t>slender </a:t>
            </a:r>
            <a:r>
              <a:rPr sz="1800" spc="-5" dirty="0">
                <a:latin typeface="Times New Roman"/>
                <a:cs typeface="Times New Roman"/>
              </a:rPr>
              <a:t>filaments </a:t>
            </a:r>
            <a:r>
              <a:rPr sz="1800" dirty="0">
                <a:latin typeface="Times New Roman"/>
                <a:cs typeface="Times New Roman"/>
              </a:rPr>
              <a:t>called hyphae. </a:t>
            </a:r>
            <a:r>
              <a:rPr sz="1800" spc="-5" dirty="0">
                <a:latin typeface="Times New Roman"/>
                <a:cs typeface="Times New Roman"/>
              </a:rPr>
              <a:t>Some </a:t>
            </a:r>
            <a:r>
              <a:rPr sz="1800" dirty="0">
                <a:latin typeface="Times New Roman"/>
                <a:cs typeface="Times New Roman"/>
              </a:rPr>
              <a:t>hyphae are  continuous-Others are divided by septa. A </a:t>
            </a:r>
            <a:r>
              <a:rPr sz="1800" spc="-5" dirty="0">
                <a:latin typeface="Times New Roman"/>
                <a:cs typeface="Times New Roman"/>
              </a:rPr>
              <a:t>mass </a:t>
            </a:r>
            <a:r>
              <a:rPr sz="1800" dirty="0">
                <a:latin typeface="Times New Roman"/>
                <a:cs typeface="Times New Roman"/>
              </a:rPr>
              <a:t>of connected hyphae is called a</a:t>
            </a:r>
            <a:r>
              <a:rPr sz="1800" spc="-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mycelium-It  </a:t>
            </a:r>
            <a:r>
              <a:rPr sz="1800" spc="-5" dirty="0">
                <a:latin typeface="Times New Roman"/>
                <a:cs typeface="Times New Roman"/>
              </a:rPr>
              <a:t>grows </a:t>
            </a:r>
            <a:r>
              <a:rPr sz="1800" dirty="0">
                <a:latin typeface="Times New Roman"/>
                <a:cs typeface="Times New Roman"/>
              </a:rPr>
              <a:t>through and digests its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substrate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976" y="897636"/>
            <a:ext cx="4017264" cy="308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6240" y="835152"/>
            <a:ext cx="3962400" cy="2936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447" y="3982210"/>
            <a:ext cx="8705094" cy="2799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0597" y="275590"/>
            <a:ext cx="2620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Mycorrhizae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066800" y="1620012"/>
            <a:ext cx="3703320" cy="462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8828" y="1392681"/>
            <a:ext cx="3428365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Mutualism between  </a:t>
            </a:r>
            <a:r>
              <a:rPr sz="2800" dirty="0">
                <a:latin typeface="Times New Roman"/>
                <a:cs typeface="Times New Roman"/>
              </a:rPr>
              <a:t>fungi </a:t>
            </a:r>
            <a:r>
              <a:rPr sz="2800" spc="-5" dirty="0">
                <a:latin typeface="Times New Roman"/>
                <a:cs typeface="Times New Roman"/>
              </a:rPr>
              <a:t>and the </a:t>
            </a:r>
            <a:r>
              <a:rPr sz="2800" dirty="0">
                <a:latin typeface="Times New Roman"/>
                <a:cs typeface="Times New Roman"/>
              </a:rPr>
              <a:t>roots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 90% of all vascular  plants</a:t>
            </a:r>
            <a:endParaRPr sz="2800">
              <a:latin typeface="Times New Roman"/>
              <a:cs typeface="Times New Roman"/>
            </a:endParaRPr>
          </a:p>
          <a:p>
            <a:pPr marL="355600" marR="9271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Increases </a:t>
            </a:r>
            <a:r>
              <a:rPr sz="2800" dirty="0">
                <a:latin typeface="Times New Roman"/>
                <a:cs typeface="Times New Roman"/>
              </a:rPr>
              <a:t>absorption 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phosphorous,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zinc  &amp; </a:t>
            </a:r>
            <a:r>
              <a:rPr sz="2800" dirty="0">
                <a:latin typeface="Times New Roman"/>
                <a:cs typeface="Times New Roman"/>
              </a:rPr>
              <a:t>other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nutrients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692" y="714883"/>
            <a:ext cx="7744494" cy="4103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3973" y="627654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6058" y="478663"/>
            <a:ext cx="7091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Fungal Parasites and</a:t>
            </a:r>
            <a:r>
              <a:rPr spc="-90" dirty="0"/>
              <a:t> </a:t>
            </a:r>
            <a:r>
              <a:rPr dirty="0"/>
              <a:t>Pathogens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" y="1295400"/>
            <a:ext cx="8610600" cy="482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5890971"/>
            <a:ext cx="5527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Largest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Organism?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Armillaria </a:t>
            </a:r>
            <a:r>
              <a:rPr sz="2400" dirty="0">
                <a:latin typeface="Times New Roman"/>
                <a:cs typeface="Times New Roman"/>
              </a:rPr>
              <a:t>–a pathogenic </a:t>
            </a:r>
            <a:r>
              <a:rPr sz="2400" spc="-5" dirty="0">
                <a:latin typeface="Times New Roman"/>
                <a:cs typeface="Times New Roman"/>
              </a:rPr>
              <a:t>fungus </a:t>
            </a:r>
            <a:r>
              <a:rPr sz="2400" dirty="0">
                <a:latin typeface="Times New Roman"/>
                <a:cs typeface="Times New Roman"/>
              </a:rPr>
              <a:t>– 8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hectares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" y="152400"/>
            <a:ext cx="38862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8226" y="3372239"/>
            <a:ext cx="52895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Gabriola"/>
                <a:cs typeface="Gabriola"/>
              </a:rPr>
              <a:t>Penicillin</a:t>
            </a:r>
            <a:endParaRPr sz="1450">
              <a:latin typeface="Gabriola"/>
              <a:cs typeface="Gabrio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98120"/>
            <a:ext cx="4782311" cy="391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3581400"/>
            <a:ext cx="3976116" cy="3025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9644" y="6637121"/>
            <a:ext cx="1750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Fungus </a:t>
            </a:r>
            <a:r>
              <a:rPr sz="1200" b="1" dirty="0">
                <a:solidFill>
                  <a:srgbClr val="000099"/>
                </a:solidFill>
                <a:latin typeface="Arial"/>
                <a:cs typeface="Arial"/>
              </a:rPr>
              <a:t>infection in</a:t>
            </a:r>
            <a:r>
              <a:rPr sz="12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9"/>
                </a:solidFill>
                <a:latin typeface="Arial"/>
                <a:cs typeface="Arial"/>
              </a:rPr>
              <a:t>fish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58356" y="4314444"/>
            <a:ext cx="2391155" cy="1857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4715" y="4232147"/>
            <a:ext cx="2302764" cy="19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85028" y="6255816"/>
            <a:ext cx="1019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Gabriola"/>
              <a:buChar char="•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2B271E"/>
                </a:solidFill>
                <a:latin typeface="Gabriola"/>
                <a:cs typeface="Gabriola"/>
              </a:rPr>
              <a:t>Ringworm</a:t>
            </a:r>
            <a:endParaRPr sz="1600">
              <a:latin typeface="Gabriola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" y="228600"/>
            <a:ext cx="8871204" cy="6425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793" y="666747"/>
            <a:ext cx="7975996" cy="4980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Who proposed the five kingdom classification? - Qu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52400"/>
            <a:ext cx="860742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01" y="755046"/>
            <a:ext cx="7128792" cy="4754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40" y="749300"/>
            <a:ext cx="6867149" cy="572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39200" cy="651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4.PLANTAE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Kingdom </a:t>
            </a:r>
            <a:r>
              <a:rPr lang="en-US" dirty="0" err="1" smtClean="0"/>
              <a:t>Plantae</a:t>
            </a:r>
            <a:r>
              <a:rPr lang="en-US" dirty="0" smtClean="0"/>
              <a:t> includes all eukaryotic chlorophyll-containing organisms commonly called plants.</a:t>
            </a:r>
          </a:p>
          <a:p>
            <a:pPr algn="just"/>
            <a:r>
              <a:rPr lang="en-US" dirty="0" smtClean="0"/>
              <a:t> A few members are partially heterotrophic such as the insectivorous plants or parasites. Bladderwort and Venus fly trap are examples of insectivorous plants and </a:t>
            </a:r>
            <a:r>
              <a:rPr lang="en-US" i="1" dirty="0" err="1" smtClean="0"/>
              <a:t>Cuscuta</a:t>
            </a:r>
            <a:r>
              <a:rPr lang="en-US" i="1" dirty="0" smtClean="0"/>
              <a:t> is a </a:t>
            </a:r>
            <a:r>
              <a:rPr lang="en-US" dirty="0" smtClean="0"/>
              <a:t>parasite. </a:t>
            </a:r>
          </a:p>
          <a:p>
            <a:pPr algn="just"/>
            <a:r>
              <a:rPr lang="en-US" dirty="0" smtClean="0"/>
              <a:t>The plant cells have an eukaryotic structure with prominent chloroplasts and cell wall mainly made of cellulose.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Life cycle of plants has two distinct phases – the diploid </a:t>
            </a:r>
            <a:r>
              <a:rPr lang="en-US" dirty="0" err="1" smtClean="0"/>
              <a:t>sporophytic</a:t>
            </a:r>
            <a:r>
              <a:rPr lang="en-US" dirty="0" smtClean="0"/>
              <a:t> and the haploid </a:t>
            </a:r>
            <a:r>
              <a:rPr lang="en-US" dirty="0" err="1" smtClean="0"/>
              <a:t>gametophytic</a:t>
            </a:r>
            <a:r>
              <a:rPr lang="en-US" dirty="0" smtClean="0"/>
              <a:t> – that alternate with each other. </a:t>
            </a:r>
          </a:p>
          <a:p>
            <a:pPr algn="just"/>
            <a:r>
              <a:rPr lang="en-US" dirty="0" smtClean="0"/>
              <a:t>The lengths of the haploid and diploid phases, and whether these phases are free– living or dependent on others, vary among different groups in plants.</a:t>
            </a:r>
          </a:p>
          <a:p>
            <a:pPr algn="just"/>
            <a:r>
              <a:rPr lang="en-US" dirty="0" smtClean="0"/>
              <a:t>This phenomenon is called </a:t>
            </a:r>
            <a:r>
              <a:rPr lang="en-US" b="1" dirty="0" smtClean="0"/>
              <a:t>alternation of generation.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5.ANIMALIA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This kingdom is </a:t>
            </a:r>
            <a:r>
              <a:rPr lang="en-US" dirty="0" err="1" smtClean="0"/>
              <a:t>characterised</a:t>
            </a:r>
            <a:r>
              <a:rPr lang="en-US" dirty="0" smtClean="0"/>
              <a:t> by heterotrophic eukaryotic organisms that are </a:t>
            </a:r>
            <a:r>
              <a:rPr lang="en-US" dirty="0" err="1" smtClean="0"/>
              <a:t>multicellular</a:t>
            </a:r>
            <a:r>
              <a:rPr lang="en-US" dirty="0" smtClean="0"/>
              <a:t> and their cells lack cell walls. </a:t>
            </a:r>
          </a:p>
          <a:p>
            <a:pPr algn="just"/>
            <a:r>
              <a:rPr lang="en-US" dirty="0" smtClean="0"/>
              <a:t>They directly or indirectly depend on plants for food. </a:t>
            </a:r>
          </a:p>
          <a:p>
            <a:pPr algn="just"/>
            <a:r>
              <a:rPr lang="en-US" dirty="0" smtClean="0"/>
              <a:t>They digest their food in an internal cavity and store food reserves as glycogen or fat. </a:t>
            </a:r>
          </a:p>
          <a:p>
            <a:pPr algn="just"/>
            <a:r>
              <a:rPr lang="en-US" dirty="0" smtClean="0"/>
              <a:t>Their mode of nutrition is </a:t>
            </a:r>
            <a:r>
              <a:rPr lang="en-US" dirty="0" err="1" smtClean="0"/>
              <a:t>holozoic</a:t>
            </a:r>
            <a:r>
              <a:rPr lang="en-US" dirty="0" smtClean="0"/>
              <a:t> – by ingestion of food. They follow a definite growth pattern and grow into adults that have a definite shape and size.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Higher forms show elaborate sensory and </a:t>
            </a:r>
            <a:r>
              <a:rPr lang="en-US" dirty="0" err="1" smtClean="0"/>
              <a:t>neuromotor</a:t>
            </a:r>
            <a:r>
              <a:rPr lang="en-US" dirty="0" smtClean="0"/>
              <a:t> mechanism. </a:t>
            </a:r>
          </a:p>
          <a:p>
            <a:pPr algn="just"/>
            <a:r>
              <a:rPr lang="en-US" dirty="0" smtClean="0"/>
              <a:t>Most of them are capable of locomotion.</a:t>
            </a:r>
          </a:p>
          <a:p>
            <a:pPr algn="just"/>
            <a:r>
              <a:rPr lang="en-US" dirty="0" smtClean="0"/>
              <a:t>The sexual reproduction is by copulation of male and female followed by embryological development.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Viruses did not find a place in classification since they are not truly ‘living’, if we understand living as those organisms that have a cell structure.</a:t>
            </a:r>
          </a:p>
          <a:p>
            <a:pPr algn="just"/>
            <a:r>
              <a:rPr lang="en-US" dirty="0" smtClean="0"/>
              <a:t> The viruses are non-cellular organisms that are </a:t>
            </a:r>
            <a:r>
              <a:rPr lang="en-US" dirty="0" err="1" smtClean="0"/>
              <a:t>characterised</a:t>
            </a:r>
            <a:r>
              <a:rPr lang="en-US" dirty="0" smtClean="0"/>
              <a:t> by having an inert crystalline structure outside the living cell. </a:t>
            </a:r>
          </a:p>
          <a:p>
            <a:r>
              <a:rPr lang="en-US" dirty="0" smtClean="0"/>
              <a:t>Once they infect a cell they take over the machinery of the host cell to replicate themselves, killing the host.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is known as connecting link between living and non living 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The name virus that means venom or poisonous fluid was given by Pasteur.</a:t>
            </a:r>
          </a:p>
          <a:p>
            <a:pPr algn="just"/>
            <a:r>
              <a:rPr lang="en-US" dirty="0" smtClean="0"/>
              <a:t> D.J. </a:t>
            </a:r>
            <a:r>
              <a:rPr lang="en-US" dirty="0" err="1" smtClean="0"/>
              <a:t>Ivanowsky</a:t>
            </a:r>
            <a:r>
              <a:rPr lang="en-US" dirty="0" smtClean="0"/>
              <a:t> (1892) </a:t>
            </a:r>
            <a:r>
              <a:rPr lang="en-US" dirty="0" err="1" smtClean="0"/>
              <a:t>recognised</a:t>
            </a:r>
            <a:r>
              <a:rPr lang="en-US" dirty="0" smtClean="0"/>
              <a:t> certain microbes as causal organism of the mosaic disease of tobacco .</a:t>
            </a:r>
          </a:p>
          <a:p>
            <a:pPr algn="just"/>
            <a:r>
              <a:rPr lang="en-US" dirty="0" smtClean="0"/>
              <a:t> These were found to be smaller than bacteria because they passed through bacteria-proof filters.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M.W. </a:t>
            </a:r>
            <a:r>
              <a:rPr lang="en-US" dirty="0" err="1" smtClean="0">
                <a:solidFill>
                  <a:srgbClr val="FF0000"/>
                </a:solidFill>
              </a:rPr>
              <a:t>Beijerinek</a:t>
            </a:r>
            <a:r>
              <a:rPr lang="en-US" dirty="0" smtClean="0">
                <a:solidFill>
                  <a:srgbClr val="FF0000"/>
                </a:solidFill>
              </a:rPr>
              <a:t> (1898) demonstrated that the extract of the infected plants of tobacco could cause infection in healthy plants and called the fluid as </a:t>
            </a:r>
            <a:r>
              <a:rPr lang="en-US" i="1" dirty="0" err="1" smtClean="0">
                <a:solidFill>
                  <a:srgbClr val="FF0000"/>
                </a:solidFill>
              </a:rPr>
              <a:t>Contagium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vivum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fluidum</a:t>
            </a:r>
            <a:r>
              <a:rPr lang="en-US" i="1" dirty="0" smtClean="0">
                <a:solidFill>
                  <a:srgbClr val="FF0000"/>
                </a:solidFill>
              </a:rPr>
              <a:t> (infectious living fluid).</a:t>
            </a:r>
            <a:r>
              <a:rPr lang="en-US" i="1" dirty="0" smtClean="0"/>
              <a:t> </a:t>
            </a:r>
          </a:p>
          <a:p>
            <a:pPr algn="just"/>
            <a:r>
              <a:rPr lang="en-US" i="1" dirty="0" smtClean="0">
                <a:solidFill>
                  <a:srgbClr val="00B050"/>
                </a:solidFill>
              </a:rPr>
              <a:t>W.M. Stanley </a:t>
            </a:r>
            <a:r>
              <a:rPr lang="en-US" dirty="0" smtClean="0">
                <a:solidFill>
                  <a:srgbClr val="00B050"/>
                </a:solidFill>
              </a:rPr>
              <a:t>(1935) showed that viruses could be </a:t>
            </a:r>
            <a:r>
              <a:rPr lang="en-US" dirty="0" err="1" smtClean="0">
                <a:solidFill>
                  <a:srgbClr val="00B050"/>
                </a:solidFill>
              </a:rPr>
              <a:t>crystallised</a:t>
            </a:r>
            <a:r>
              <a:rPr lang="en-US" dirty="0" smtClean="0">
                <a:solidFill>
                  <a:srgbClr val="00B050"/>
                </a:solidFill>
              </a:rPr>
              <a:t> and crystals consist largely of proteins. They are inert outside their specific host cell.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Viruses are obligate parasites.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iagram Showing Different Kinds Of Viruses Illustration Royalt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16 Classification Summary.jpg - Wik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4"/>
            <a:ext cx="8988425" cy="604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It has proteins,  genetic material  either RNA or DNA. </a:t>
            </a:r>
          </a:p>
          <a:p>
            <a:pPr algn="just"/>
            <a:r>
              <a:rPr lang="en-US" dirty="0" smtClean="0"/>
              <a:t>No virus contains both RNA and DNA.</a:t>
            </a:r>
          </a:p>
          <a:p>
            <a:pPr algn="just"/>
            <a:r>
              <a:rPr lang="en-US" dirty="0" smtClean="0"/>
              <a:t> A virus is a nucleoprotein and the genetic material is infectious. </a:t>
            </a:r>
          </a:p>
          <a:p>
            <a:pPr algn="just"/>
            <a:r>
              <a:rPr lang="en-US" dirty="0" smtClean="0"/>
              <a:t>Viruses that infect plants have single stranded RNA and viruses that infect animals have either single or double stranded RNA or double stranded DNA.</a:t>
            </a:r>
          </a:p>
          <a:p>
            <a:pPr algn="just"/>
            <a:r>
              <a:rPr lang="en-US" dirty="0" smtClean="0"/>
              <a:t>Bacterial viruses or </a:t>
            </a:r>
            <a:r>
              <a:rPr lang="en-US" dirty="0" err="1" smtClean="0"/>
              <a:t>bacteriophages</a:t>
            </a:r>
            <a:r>
              <a:rPr lang="en-US" dirty="0" smtClean="0"/>
              <a:t> (viruses that infect the bacteria) are usually double stranded DNA viruses. </a:t>
            </a:r>
          </a:p>
          <a:p>
            <a:pPr algn="just"/>
            <a:r>
              <a:rPr lang="en-US" dirty="0" smtClean="0"/>
              <a:t>The protein coat called </a:t>
            </a:r>
            <a:r>
              <a:rPr lang="en-US" dirty="0" err="1" smtClean="0"/>
              <a:t>capsid</a:t>
            </a:r>
            <a:r>
              <a:rPr lang="en-US" dirty="0" smtClean="0"/>
              <a:t> made of small subunits called </a:t>
            </a:r>
            <a:r>
              <a:rPr lang="en-US" dirty="0" err="1" smtClean="0"/>
              <a:t>capsomeres</a:t>
            </a:r>
            <a:r>
              <a:rPr lang="en-US" dirty="0" smtClean="0"/>
              <a:t>, protects the nucleic acid.</a:t>
            </a:r>
          </a:p>
          <a:p>
            <a:pPr algn="just"/>
            <a:r>
              <a:rPr lang="en-US" dirty="0" smtClean="0"/>
              <a:t> These </a:t>
            </a:r>
            <a:r>
              <a:rPr lang="en-US" dirty="0" err="1" smtClean="0"/>
              <a:t>capsomeres</a:t>
            </a:r>
            <a:r>
              <a:rPr lang="en-US" dirty="0" smtClean="0"/>
              <a:t> are arranged in helical or polyhedral geometric forms.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Typical bacteriophage structure.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381000"/>
            <a:ext cx="8683625" cy="622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ile:TMV structure simple.png - Wikimedia 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295400"/>
            <a:ext cx="3352800" cy="4572000"/>
          </a:xfrm>
          <a:prstGeom prst="rect">
            <a:avLst/>
          </a:prstGeom>
          <a:noFill/>
        </p:spPr>
      </p:pic>
      <p:pic>
        <p:nvPicPr>
          <p:cNvPr id="91140" name="Picture 4" descr="draw a labelled diagram of tobacco mosaic virus tmv - Biology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1" y="1685924"/>
            <a:ext cx="419100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Viroids, Prions and Mycoplas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23824"/>
            <a:ext cx="7997825" cy="6200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a free RNA.</a:t>
            </a:r>
          </a:p>
          <a:p>
            <a:r>
              <a:rPr lang="en-US" dirty="0" smtClean="0"/>
              <a:t>It lacked the protein coat that is found in viruses, hence the name </a:t>
            </a:r>
            <a:r>
              <a:rPr lang="en-US" dirty="0" err="1" smtClean="0"/>
              <a:t>viroid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RNA of the </a:t>
            </a:r>
            <a:r>
              <a:rPr lang="en-US" dirty="0" err="1" smtClean="0"/>
              <a:t>viroid</a:t>
            </a:r>
            <a:r>
              <a:rPr lang="en-US" dirty="0" smtClean="0"/>
              <a:t> was of low molecular weight.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Viruses, Viroids, and Prions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67056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lgerian" pitchFamily="82" charset="0"/>
              </a:rPr>
              <a:t>END OF CHAPTER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089737"/>
            <a:ext cx="67818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nard MT Condensed" pitchFamily="18" charset="0"/>
              </a:rPr>
              <a:t>THANK YOU !</a:t>
            </a:r>
            <a:endParaRPr lang="en-US" sz="6000" dirty="0"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ive Kingdom Classification of Organis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28601"/>
            <a:ext cx="875982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1.MONERA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Bacteria are the sole members of the Kingdom </a:t>
            </a:r>
            <a:r>
              <a:rPr lang="en-US" dirty="0" err="1" smtClean="0"/>
              <a:t>Monera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are the most abundant micro-organisms. Bacteria occur almost everywhere.</a:t>
            </a:r>
          </a:p>
          <a:p>
            <a:r>
              <a:rPr lang="en-US" dirty="0" smtClean="0"/>
              <a:t>Bacteria are grouped under four categories based on their shape:</a:t>
            </a:r>
          </a:p>
          <a:p>
            <a:r>
              <a:rPr lang="en-US" dirty="0" smtClean="0"/>
              <a:t>The spherical </a:t>
            </a:r>
            <a:r>
              <a:rPr lang="en-US" dirty="0" err="1" smtClean="0"/>
              <a:t>Coccus</a:t>
            </a:r>
            <a:r>
              <a:rPr lang="en-US" dirty="0" smtClean="0"/>
              <a:t> (pl.: </a:t>
            </a:r>
            <a:r>
              <a:rPr lang="en-US" dirty="0" err="1" smtClean="0"/>
              <a:t>cocci</a:t>
            </a:r>
            <a:r>
              <a:rPr lang="en-US" dirty="0" smtClean="0"/>
              <a:t>),</a:t>
            </a:r>
          </a:p>
          <a:p>
            <a:r>
              <a:rPr lang="en-US" dirty="0" smtClean="0"/>
              <a:t>The rod-shaped Bacillus (pl.: bacilli), </a:t>
            </a:r>
          </a:p>
          <a:p>
            <a:r>
              <a:rPr lang="en-US" dirty="0" smtClean="0"/>
              <a:t>The comma-shaped </a:t>
            </a:r>
            <a:r>
              <a:rPr lang="en-US" dirty="0" err="1" smtClean="0"/>
              <a:t>Vibrium</a:t>
            </a:r>
            <a:r>
              <a:rPr lang="en-US" dirty="0" smtClean="0"/>
              <a:t> (pl.: </a:t>
            </a:r>
            <a:r>
              <a:rPr lang="en-US" dirty="0" err="1" smtClean="0"/>
              <a:t>vibrio</a:t>
            </a:r>
            <a:r>
              <a:rPr lang="en-US" dirty="0" smtClean="0"/>
              <a:t>) and </a:t>
            </a:r>
          </a:p>
          <a:p>
            <a:r>
              <a:rPr lang="en-US" dirty="0" smtClean="0"/>
              <a:t>The spiral </a:t>
            </a:r>
            <a:r>
              <a:rPr lang="en-US" dirty="0" err="1" smtClean="0"/>
              <a:t>Spirillum</a:t>
            </a:r>
            <a:r>
              <a:rPr lang="en-US" dirty="0" smtClean="0"/>
              <a:t> (pl.: </a:t>
            </a:r>
            <a:r>
              <a:rPr lang="en-US" dirty="0" err="1" smtClean="0"/>
              <a:t>spirilla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6673" y="6308658"/>
            <a:ext cx="18034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5" dirty="0"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06525"/>
            <a:ext cx="4571365" cy="1489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Times New Roman"/>
                <a:cs typeface="Times New Roman"/>
              </a:rPr>
              <a:t>Most prokaryotes have </a:t>
            </a:r>
            <a:r>
              <a:rPr sz="2000" spc="5" dirty="0">
                <a:latin typeface="Times New Roman"/>
                <a:cs typeface="Times New Roman"/>
              </a:rPr>
              <a:t>one </a:t>
            </a:r>
            <a:r>
              <a:rPr sz="2000" dirty="0">
                <a:latin typeface="Times New Roman"/>
                <a:cs typeface="Times New Roman"/>
              </a:rPr>
              <a:t>of 3 basic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shapes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Bacillus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Rod-shaped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Coccus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Spherical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Spirillum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Helical-shaped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6860" y="127203"/>
            <a:ext cx="4356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Prokaryotic</a:t>
            </a:r>
            <a:r>
              <a:rPr spc="-90" dirty="0"/>
              <a:t> </a:t>
            </a:r>
            <a:r>
              <a:rPr dirty="0"/>
              <a:t>Shapes</a:t>
            </a:r>
          </a:p>
        </p:txBody>
      </p:sp>
      <p:sp>
        <p:nvSpPr>
          <p:cNvPr id="5" name="object 5"/>
          <p:cNvSpPr/>
          <p:nvPr/>
        </p:nvSpPr>
        <p:spPr>
          <a:xfrm>
            <a:off x="228600" y="3048000"/>
            <a:ext cx="85344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099" y="5058033"/>
            <a:ext cx="8078241" cy="1723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241</TotalTime>
  <Words>1728</Words>
  <Application>Microsoft Office PowerPoint</Application>
  <PresentationFormat>On-screen Show (4:3)</PresentationFormat>
  <Paragraphs>241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Median</vt:lpstr>
      <vt:lpstr>BIOLOGICAL  CLASSIFICATION</vt:lpstr>
      <vt:lpstr>Carolus Linnaeus- (1707-1778)</vt:lpstr>
      <vt:lpstr>Slide 3</vt:lpstr>
      <vt:lpstr>Slide 4</vt:lpstr>
      <vt:lpstr>Slide 5</vt:lpstr>
      <vt:lpstr>Slide 6</vt:lpstr>
      <vt:lpstr>Slide 7</vt:lpstr>
      <vt:lpstr>1.MONERA</vt:lpstr>
      <vt:lpstr>Prokaryotic Shapes</vt:lpstr>
      <vt:lpstr>Slide 10</vt:lpstr>
      <vt:lpstr>Slide 11</vt:lpstr>
      <vt:lpstr>Slide 12</vt:lpstr>
      <vt:lpstr>1.MONERA</vt:lpstr>
      <vt:lpstr>Slide 14</vt:lpstr>
      <vt:lpstr>(A) ARCHAEBACTERIA</vt:lpstr>
      <vt:lpstr>Methanogens</vt:lpstr>
      <vt:lpstr>HALOPHILES</vt:lpstr>
      <vt:lpstr>Thermoacidophiles</vt:lpstr>
      <vt:lpstr>Slide 19</vt:lpstr>
      <vt:lpstr>Slide 20</vt:lpstr>
      <vt:lpstr>(B) Eubacteria</vt:lpstr>
      <vt:lpstr>Slide 22</vt:lpstr>
      <vt:lpstr>(B) EUBACTERIA</vt:lpstr>
      <vt:lpstr>Types of Eubacteria</vt:lpstr>
      <vt:lpstr>Slide 25</vt:lpstr>
      <vt:lpstr>2.PROTISTA</vt:lpstr>
      <vt:lpstr>Slide 27</vt:lpstr>
      <vt:lpstr>Plant-like Protists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FUNGI-SEXUAL CYCLE</vt:lpstr>
      <vt:lpstr>Sexual cycle-Fungi </vt:lpstr>
      <vt:lpstr>Slide 41</vt:lpstr>
      <vt:lpstr>Life cycle</vt:lpstr>
      <vt:lpstr>Slide 43</vt:lpstr>
      <vt:lpstr>Mycorrhizae</vt:lpstr>
      <vt:lpstr>Slide 45</vt:lpstr>
      <vt:lpstr>Fungal Parasites and Pathogens</vt:lpstr>
      <vt:lpstr>Slide 47</vt:lpstr>
      <vt:lpstr>Slide 48</vt:lpstr>
      <vt:lpstr>Slide 49</vt:lpstr>
      <vt:lpstr>Slide 50</vt:lpstr>
      <vt:lpstr>Slide 51</vt:lpstr>
      <vt:lpstr>Slide 52</vt:lpstr>
      <vt:lpstr>4.PLANTAE</vt:lpstr>
      <vt:lpstr>Cont.</vt:lpstr>
      <vt:lpstr>5.ANIMALIA</vt:lpstr>
      <vt:lpstr>Cont.</vt:lpstr>
      <vt:lpstr>VIRUSES</vt:lpstr>
      <vt:lpstr>VIRUSES</vt:lpstr>
      <vt:lpstr>Slide 59</vt:lpstr>
      <vt:lpstr>STRUCTURE OF VIRUSES</vt:lpstr>
      <vt:lpstr>Slide 61</vt:lpstr>
      <vt:lpstr>Slide 62</vt:lpstr>
      <vt:lpstr>Slide 63</vt:lpstr>
      <vt:lpstr>VIROIDS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 CLASSIFICATION</dc:title>
  <cp:lastModifiedBy>ssgj</cp:lastModifiedBy>
  <cp:revision>24</cp:revision>
  <dcterms:created xsi:type="dcterms:W3CDTF">2020-04-12T08:17:51Z</dcterms:created>
  <dcterms:modified xsi:type="dcterms:W3CDTF">2020-04-15T15:13:54Z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2020-04-12T00:00:00Z</vt:filetime>
  </property>
</Properties>
</file>